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handoutMasterIdLst>
    <p:handoutMasterId r:id="rId43"/>
  </p:handoutMasterIdLst>
  <p:sldIdLst>
    <p:sldId id="256" r:id="rId2"/>
    <p:sldId id="257" r:id="rId3"/>
    <p:sldId id="283" r:id="rId4"/>
    <p:sldId id="277" r:id="rId5"/>
    <p:sldId id="260" r:id="rId6"/>
    <p:sldId id="279" r:id="rId7"/>
    <p:sldId id="285" r:id="rId8"/>
    <p:sldId id="299" r:id="rId9"/>
    <p:sldId id="258" r:id="rId10"/>
    <p:sldId id="281" r:id="rId11"/>
    <p:sldId id="259" r:id="rId12"/>
    <p:sldId id="261" r:id="rId13"/>
    <p:sldId id="262" r:id="rId14"/>
    <p:sldId id="274" r:id="rId15"/>
    <p:sldId id="301" r:id="rId16"/>
    <p:sldId id="263" r:id="rId17"/>
    <p:sldId id="264" r:id="rId18"/>
    <p:sldId id="265" r:id="rId19"/>
    <p:sldId id="276" r:id="rId20"/>
    <p:sldId id="266" r:id="rId21"/>
    <p:sldId id="273" r:id="rId22"/>
    <p:sldId id="272" r:id="rId23"/>
    <p:sldId id="267" r:id="rId24"/>
    <p:sldId id="268" r:id="rId25"/>
    <p:sldId id="300" r:id="rId26"/>
    <p:sldId id="269" r:id="rId27"/>
    <p:sldId id="278" r:id="rId28"/>
    <p:sldId id="270" r:id="rId29"/>
    <p:sldId id="288" r:id="rId30"/>
    <p:sldId id="295" r:id="rId31"/>
    <p:sldId id="297" r:id="rId32"/>
    <p:sldId id="289" r:id="rId33"/>
    <p:sldId id="298" r:id="rId34"/>
    <p:sldId id="290" r:id="rId35"/>
    <p:sldId id="291" r:id="rId36"/>
    <p:sldId id="293" r:id="rId37"/>
    <p:sldId id="292" r:id="rId38"/>
    <p:sldId id="294" r:id="rId39"/>
    <p:sldId id="271" r:id="rId40"/>
    <p:sldId id="296" r:id="rId41"/>
  </p:sldIdLst>
  <p:sldSz cx="9144000" cy="6858000" type="screen4x3"/>
  <p:notesSz cx="9448800" cy="7162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700"/>
    <a:srgbClr val="92D050"/>
    <a:srgbClr val="006600"/>
    <a:srgbClr val="7D3C4A"/>
    <a:srgbClr val="DA1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97" autoAdjust="0"/>
  </p:normalViewPr>
  <p:slideViewPr>
    <p:cSldViewPr>
      <p:cViewPr>
        <p:scale>
          <a:sx n="77" d="100"/>
          <a:sy n="77" d="100"/>
        </p:scale>
        <p:origin x="-954" y="-3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502" y="-84"/>
      </p:cViewPr>
      <p:guideLst>
        <p:guide orient="horz" pos="2256"/>
        <p:guide pos="29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94062" cy="358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52645" y="1"/>
            <a:ext cx="4094062" cy="358621"/>
          </a:xfrm>
          <a:prstGeom prst="rect">
            <a:avLst/>
          </a:prstGeom>
        </p:spPr>
        <p:txBody>
          <a:bodyPr vert="horz" lIns="91440" tIns="45720" rIns="91440" bIns="45720" rtlCol="0"/>
          <a:lstStyle>
            <a:lvl1pPr algn="r">
              <a:defRPr sz="1200"/>
            </a:lvl1pPr>
          </a:lstStyle>
          <a:p>
            <a:fld id="{91B504FA-D81E-4138-9DB6-E12D77FD29CD}" type="datetimeFigureOut">
              <a:rPr lang="en-US" smtClean="0"/>
              <a:t>3/21/2011</a:t>
            </a:fld>
            <a:endParaRPr lang="en-US"/>
          </a:p>
        </p:txBody>
      </p:sp>
      <p:sp>
        <p:nvSpPr>
          <p:cNvPr id="4" name="Footer Placeholder 3"/>
          <p:cNvSpPr>
            <a:spLocks noGrp="1"/>
          </p:cNvSpPr>
          <p:nvPr>
            <p:ph type="ftr" sz="quarter" idx="2"/>
          </p:nvPr>
        </p:nvSpPr>
        <p:spPr>
          <a:xfrm>
            <a:off x="1" y="6802976"/>
            <a:ext cx="4094062" cy="35862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52645" y="6802976"/>
            <a:ext cx="4094062" cy="358621"/>
          </a:xfrm>
          <a:prstGeom prst="rect">
            <a:avLst/>
          </a:prstGeom>
        </p:spPr>
        <p:txBody>
          <a:bodyPr vert="horz" lIns="91440" tIns="45720" rIns="91440" bIns="45720" rtlCol="0" anchor="b"/>
          <a:lstStyle>
            <a:lvl1pPr algn="r">
              <a:defRPr sz="1200"/>
            </a:lvl1pPr>
          </a:lstStyle>
          <a:p>
            <a:fld id="{E2C48AB1-540D-484F-BEE8-38F1F031E525}" type="slidenum">
              <a:rPr lang="en-US" smtClean="0"/>
              <a:t>‹#›</a:t>
            </a:fld>
            <a:endParaRPr lang="en-US"/>
          </a:p>
        </p:txBody>
      </p:sp>
    </p:spTree>
    <p:extLst>
      <p:ext uri="{BB962C8B-B14F-4D97-AF65-F5344CB8AC3E}">
        <p14:creationId xmlns:p14="http://schemas.microsoft.com/office/powerpoint/2010/main" val="1468320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94480" cy="358140"/>
          </a:xfrm>
          <a:prstGeom prst="rect">
            <a:avLst/>
          </a:prstGeom>
        </p:spPr>
        <p:txBody>
          <a:bodyPr vert="horz" lIns="94915" tIns="47457" rIns="94915" bIns="47457" rtlCol="0"/>
          <a:lstStyle>
            <a:lvl1pPr algn="l">
              <a:defRPr sz="1200"/>
            </a:lvl1pPr>
          </a:lstStyle>
          <a:p>
            <a:endParaRPr lang="en-US"/>
          </a:p>
        </p:txBody>
      </p:sp>
      <p:sp>
        <p:nvSpPr>
          <p:cNvPr id="3" name="Date Placeholder 2"/>
          <p:cNvSpPr>
            <a:spLocks noGrp="1"/>
          </p:cNvSpPr>
          <p:nvPr>
            <p:ph type="dt" idx="1"/>
          </p:nvPr>
        </p:nvSpPr>
        <p:spPr>
          <a:xfrm>
            <a:off x="5352133" y="0"/>
            <a:ext cx="4094480" cy="358140"/>
          </a:xfrm>
          <a:prstGeom prst="rect">
            <a:avLst/>
          </a:prstGeom>
        </p:spPr>
        <p:txBody>
          <a:bodyPr vert="horz" lIns="94915" tIns="47457" rIns="94915" bIns="47457" rtlCol="0"/>
          <a:lstStyle>
            <a:lvl1pPr algn="r">
              <a:defRPr sz="1200"/>
            </a:lvl1pPr>
          </a:lstStyle>
          <a:p>
            <a:fld id="{5668F252-307A-40B5-8B8C-8EB780FCBC0A}" type="datetimeFigureOut">
              <a:rPr lang="en-US" smtClean="0"/>
              <a:pPr/>
              <a:t>3/21/2011</a:t>
            </a:fld>
            <a:endParaRPr lang="en-US"/>
          </a:p>
        </p:txBody>
      </p:sp>
      <p:sp>
        <p:nvSpPr>
          <p:cNvPr id="4" name="Slide Image Placeholder 3"/>
          <p:cNvSpPr>
            <a:spLocks noGrp="1" noRot="1" noChangeAspect="1"/>
          </p:cNvSpPr>
          <p:nvPr>
            <p:ph type="sldImg" idx="2"/>
          </p:nvPr>
        </p:nvSpPr>
        <p:spPr>
          <a:xfrm>
            <a:off x="2933700" y="536575"/>
            <a:ext cx="3581400" cy="2686050"/>
          </a:xfrm>
          <a:prstGeom prst="rect">
            <a:avLst/>
          </a:prstGeom>
          <a:noFill/>
          <a:ln w="12700">
            <a:solidFill>
              <a:prstClr val="black"/>
            </a:solidFill>
          </a:ln>
        </p:spPr>
        <p:txBody>
          <a:bodyPr vert="horz" lIns="94915" tIns="47457" rIns="94915" bIns="47457" rtlCol="0" anchor="ctr"/>
          <a:lstStyle/>
          <a:p>
            <a:endParaRPr lang="en-US"/>
          </a:p>
        </p:txBody>
      </p:sp>
      <p:sp>
        <p:nvSpPr>
          <p:cNvPr id="5" name="Notes Placeholder 4"/>
          <p:cNvSpPr>
            <a:spLocks noGrp="1"/>
          </p:cNvSpPr>
          <p:nvPr>
            <p:ph type="body" sz="quarter" idx="3"/>
          </p:nvPr>
        </p:nvSpPr>
        <p:spPr>
          <a:xfrm>
            <a:off x="944880" y="3402330"/>
            <a:ext cx="7559040" cy="3223260"/>
          </a:xfrm>
          <a:prstGeom prst="rect">
            <a:avLst/>
          </a:prstGeom>
        </p:spPr>
        <p:txBody>
          <a:bodyPr vert="horz" lIns="94915" tIns="47457" rIns="94915" bIns="474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803417"/>
            <a:ext cx="4094480" cy="358140"/>
          </a:xfrm>
          <a:prstGeom prst="rect">
            <a:avLst/>
          </a:prstGeom>
        </p:spPr>
        <p:txBody>
          <a:bodyPr vert="horz" lIns="94915" tIns="47457" rIns="94915" bIns="47457" rtlCol="0" anchor="b"/>
          <a:lstStyle>
            <a:lvl1pPr algn="l">
              <a:defRPr sz="1200"/>
            </a:lvl1pPr>
          </a:lstStyle>
          <a:p>
            <a:endParaRPr lang="en-US"/>
          </a:p>
        </p:txBody>
      </p:sp>
      <p:sp>
        <p:nvSpPr>
          <p:cNvPr id="7" name="Slide Number Placeholder 6"/>
          <p:cNvSpPr>
            <a:spLocks noGrp="1"/>
          </p:cNvSpPr>
          <p:nvPr>
            <p:ph type="sldNum" sz="quarter" idx="5"/>
          </p:nvPr>
        </p:nvSpPr>
        <p:spPr>
          <a:xfrm>
            <a:off x="5352133" y="6803417"/>
            <a:ext cx="4094480" cy="358140"/>
          </a:xfrm>
          <a:prstGeom prst="rect">
            <a:avLst/>
          </a:prstGeom>
        </p:spPr>
        <p:txBody>
          <a:bodyPr vert="horz" lIns="94915" tIns="47457" rIns="94915" bIns="47457" rtlCol="0" anchor="b"/>
          <a:lstStyle>
            <a:lvl1pPr algn="r">
              <a:defRPr sz="1200"/>
            </a:lvl1pPr>
          </a:lstStyle>
          <a:p>
            <a:fld id="{99589303-364D-4905-A9EA-ADC13B6A456A}" type="slidenum">
              <a:rPr lang="en-US" smtClean="0"/>
              <a:pPr/>
              <a:t>‹#›</a:t>
            </a:fld>
            <a:endParaRPr lang="en-US"/>
          </a:p>
        </p:txBody>
      </p:sp>
    </p:spTree>
    <p:extLst>
      <p:ext uri="{BB962C8B-B14F-4D97-AF65-F5344CB8AC3E}">
        <p14:creationId xmlns:p14="http://schemas.microsoft.com/office/powerpoint/2010/main" val="315923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nergystar.gov/"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1.eere.energy.gov/femp/"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pa.gov/watersens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mn-lt"/>
                <a:ea typeface="+mn-ea"/>
                <a:cs typeface="+mn-cs"/>
              </a:rPr>
              <a:t> Responsibilities continued…</a:t>
            </a:r>
          </a:p>
          <a:p>
            <a:r>
              <a:rPr lang="en-US" kern="1200" dirty="0" smtClean="0">
                <a:solidFill>
                  <a:schemeClr val="tx1"/>
                </a:solidFill>
                <a:latin typeface="+mn-lt"/>
                <a:ea typeface="+mn-ea"/>
                <a:cs typeface="+mn-cs"/>
              </a:rPr>
              <a:t>All employees are responsible</a:t>
            </a:r>
            <a:r>
              <a:rPr lang="en-US" kern="1200" baseline="0" dirty="0" smtClean="0">
                <a:solidFill>
                  <a:schemeClr val="tx1"/>
                </a:solidFill>
                <a:latin typeface="+mn-lt"/>
                <a:ea typeface="+mn-ea"/>
                <a:cs typeface="+mn-cs"/>
              </a:rPr>
              <a:t> to specify SA in contracts, and buy SA anytime they purchase something.  The must also complete a one-time training on SA.  </a:t>
            </a:r>
          </a:p>
          <a:p>
            <a:r>
              <a:rPr lang="en-US" kern="1200" baseline="0" dirty="0" smtClean="0">
                <a:solidFill>
                  <a:schemeClr val="tx1"/>
                </a:solidFill>
                <a:latin typeface="+mn-lt"/>
                <a:ea typeface="+mn-ea"/>
                <a:cs typeface="+mn-cs"/>
              </a:rPr>
              <a:t>Every Division and Section has an Environmental Officer.  The EO is responsible to help implement SA within their organization.</a:t>
            </a:r>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mn-lt"/>
                <a:ea typeface="+mn-ea"/>
                <a:cs typeface="+mn-cs"/>
              </a:rPr>
              <a:t>Types of SA products available include:</a:t>
            </a:r>
          </a:p>
          <a:p>
            <a:pPr lvl="0"/>
            <a:r>
              <a:rPr lang="en-US" kern="1200" dirty="0" smtClean="0">
                <a:solidFill>
                  <a:schemeClr val="tx1"/>
                </a:solidFill>
                <a:latin typeface="+mn-lt"/>
                <a:ea typeface="+mn-ea"/>
                <a:cs typeface="+mn-cs"/>
              </a:rPr>
              <a:t>Biobased</a:t>
            </a:r>
          </a:p>
          <a:p>
            <a:pPr lvl="0"/>
            <a:r>
              <a:rPr lang="en-US" kern="1200" dirty="0" smtClean="0">
                <a:solidFill>
                  <a:schemeClr val="tx1"/>
                </a:solidFill>
                <a:latin typeface="+mn-lt"/>
                <a:ea typeface="+mn-ea"/>
                <a:cs typeface="+mn-cs"/>
              </a:rPr>
              <a:t>Recycled content </a:t>
            </a:r>
          </a:p>
          <a:p>
            <a:pPr lvl="0"/>
            <a:r>
              <a:rPr lang="en-US" kern="1200" dirty="0" smtClean="0">
                <a:solidFill>
                  <a:schemeClr val="tx1"/>
                </a:solidFill>
                <a:latin typeface="+mn-lt"/>
                <a:ea typeface="+mn-ea"/>
                <a:cs typeface="+mn-cs"/>
              </a:rPr>
              <a:t>Alternative fuels/vehicles</a:t>
            </a:r>
          </a:p>
          <a:p>
            <a:pPr lvl="0"/>
            <a:r>
              <a:rPr lang="en-US" kern="1200" dirty="0" smtClean="0">
                <a:solidFill>
                  <a:schemeClr val="tx1"/>
                </a:solidFill>
                <a:latin typeface="+mn-lt"/>
                <a:ea typeface="+mn-ea"/>
                <a:cs typeface="+mn-cs"/>
              </a:rPr>
              <a:t>Energy/water efficient </a:t>
            </a:r>
          </a:p>
          <a:p>
            <a:pPr lvl="0"/>
            <a:r>
              <a:rPr lang="en-US" kern="1200" dirty="0" smtClean="0">
                <a:solidFill>
                  <a:schemeClr val="tx1"/>
                </a:solidFill>
                <a:latin typeface="+mn-lt"/>
                <a:ea typeface="+mn-ea"/>
                <a:cs typeface="+mn-cs"/>
              </a:rPr>
              <a:t>Non-ozone depleting </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Slide 13</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Biobased products are commercial or industrial products that are composed in whole, or in significant part, of biological products or renewable domestic agricultural materials or forestry materials.</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Slide 14</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Biobased product categories include:</a:t>
            </a:r>
          </a:p>
          <a:p>
            <a:pPr lvl="1"/>
            <a:r>
              <a:rPr lang="en-US" kern="1200" dirty="0" smtClean="0">
                <a:solidFill>
                  <a:schemeClr val="tx1"/>
                </a:solidFill>
                <a:latin typeface="+mn-lt"/>
                <a:ea typeface="+mn-ea"/>
                <a:cs typeface="+mn-cs"/>
              </a:rPr>
              <a:t>Adhesives &amp; sealants</a:t>
            </a:r>
          </a:p>
          <a:p>
            <a:pPr lvl="1"/>
            <a:r>
              <a:rPr lang="en-US" kern="1200" dirty="0" smtClean="0">
                <a:solidFill>
                  <a:schemeClr val="tx1"/>
                </a:solidFill>
                <a:latin typeface="+mn-lt"/>
                <a:ea typeface="+mn-ea"/>
                <a:cs typeface="+mn-cs"/>
              </a:rPr>
              <a:t>Construction materials— such as caulk, insulation, carpet, roofing sealant</a:t>
            </a:r>
          </a:p>
          <a:p>
            <a:pPr lvl="1"/>
            <a:r>
              <a:rPr lang="en-US" kern="1200" dirty="0" smtClean="0">
                <a:solidFill>
                  <a:schemeClr val="tx1"/>
                </a:solidFill>
                <a:latin typeface="+mn-lt"/>
                <a:ea typeface="+mn-ea"/>
                <a:cs typeface="+mn-cs"/>
              </a:rPr>
              <a:t>Fibers, papers &amp; packaging</a:t>
            </a:r>
          </a:p>
          <a:p>
            <a:pPr lvl="1"/>
            <a:r>
              <a:rPr lang="en-US" kern="1200" dirty="0" smtClean="0">
                <a:solidFill>
                  <a:schemeClr val="tx1"/>
                </a:solidFill>
                <a:latin typeface="+mn-lt"/>
                <a:ea typeface="+mn-ea"/>
                <a:cs typeface="+mn-cs"/>
              </a:rPr>
              <a:t>Fuel additives</a:t>
            </a:r>
          </a:p>
          <a:p>
            <a:pPr lvl="1"/>
            <a:r>
              <a:rPr lang="en-US" kern="1200" dirty="0" smtClean="0">
                <a:solidFill>
                  <a:schemeClr val="tx1"/>
                </a:solidFill>
                <a:latin typeface="+mn-lt"/>
                <a:ea typeface="+mn-ea"/>
                <a:cs typeface="+mn-cs"/>
              </a:rPr>
              <a:t>Landscaping materials—such as compost and fertilizer</a:t>
            </a:r>
          </a:p>
          <a:p>
            <a:pPr lvl="1"/>
            <a:r>
              <a:rPr lang="en-US" kern="1200" dirty="0" smtClean="0">
                <a:solidFill>
                  <a:schemeClr val="tx1"/>
                </a:solidFill>
                <a:latin typeface="+mn-lt"/>
                <a:ea typeface="+mn-ea"/>
                <a:cs typeface="+mn-cs"/>
              </a:rPr>
              <a:t>Lubricants &amp; functional fluids</a:t>
            </a:r>
          </a:p>
          <a:p>
            <a:pPr lvl="1"/>
            <a:r>
              <a:rPr lang="en-US" kern="1200" dirty="0" smtClean="0">
                <a:solidFill>
                  <a:schemeClr val="tx1"/>
                </a:solidFill>
                <a:latin typeface="+mn-lt"/>
                <a:ea typeface="+mn-ea"/>
                <a:cs typeface="+mn-cs"/>
              </a:rPr>
              <a:t>Paints &amp; coatings </a:t>
            </a:r>
          </a:p>
          <a:p>
            <a:pPr lvl="1"/>
            <a:r>
              <a:rPr lang="en-US" kern="1200" dirty="0" smtClean="0">
                <a:solidFill>
                  <a:schemeClr val="tx1"/>
                </a:solidFill>
                <a:latin typeface="+mn-lt"/>
                <a:ea typeface="+mn-ea"/>
                <a:cs typeface="+mn-cs"/>
              </a:rPr>
              <a:t>Plant and vegetable inks</a:t>
            </a:r>
          </a:p>
          <a:p>
            <a:pPr lvl="1"/>
            <a:r>
              <a:rPr lang="en-US" kern="1200" dirty="0" smtClean="0">
                <a:solidFill>
                  <a:schemeClr val="tx1"/>
                </a:solidFill>
                <a:latin typeface="+mn-lt"/>
                <a:ea typeface="+mn-ea"/>
                <a:cs typeface="+mn-cs"/>
              </a:rPr>
              <a:t>Plastics that are derived from renewable </a:t>
            </a:r>
            <a:r>
              <a:rPr lang="en-US" kern="1200" dirty="0" err="1" smtClean="0">
                <a:solidFill>
                  <a:schemeClr val="tx1"/>
                </a:solidFill>
                <a:latin typeface="+mn-lt"/>
                <a:ea typeface="+mn-ea"/>
                <a:cs typeface="+mn-cs"/>
              </a:rPr>
              <a:t>feedstocks</a:t>
            </a:r>
            <a:r>
              <a:rPr lang="en-US" kern="1200" dirty="0" smtClean="0">
                <a:solidFill>
                  <a:schemeClr val="tx1"/>
                </a:solidFill>
                <a:latin typeface="+mn-lt"/>
                <a:ea typeface="+mn-ea"/>
                <a:cs typeface="+mn-cs"/>
              </a:rPr>
              <a:t> </a:t>
            </a:r>
          </a:p>
          <a:p>
            <a:pPr lvl="1"/>
            <a:r>
              <a:rPr lang="en-US" kern="1200" dirty="0" smtClean="0">
                <a:solidFill>
                  <a:schemeClr val="tx1"/>
                </a:solidFill>
                <a:latin typeface="+mn-lt"/>
                <a:ea typeface="+mn-ea"/>
                <a:cs typeface="+mn-cs"/>
              </a:rPr>
              <a:t>Solvents &amp; cleaners—such as products that meet the Green Seal standards</a:t>
            </a:r>
          </a:p>
          <a:p>
            <a:pPr lvl="1"/>
            <a:r>
              <a:rPr lang="en-US" kern="1200" dirty="0" smtClean="0">
                <a:solidFill>
                  <a:schemeClr val="tx1"/>
                </a:solidFill>
                <a:latin typeface="+mn-lt"/>
                <a:ea typeface="+mn-ea"/>
                <a:cs typeface="+mn-cs"/>
              </a:rPr>
              <a:t>And Sorbents—like peat moss, corn cobs, wool-based, cotton-based, etc.</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Slide 15</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Additional examples of biobased products include:</a:t>
            </a:r>
          </a:p>
          <a:p>
            <a:pPr lvl="0"/>
            <a:r>
              <a:rPr lang="en-US" kern="1200" dirty="0" smtClean="0">
                <a:solidFill>
                  <a:schemeClr val="tx1"/>
                </a:solidFill>
                <a:latin typeface="+mn-lt"/>
                <a:ea typeface="+mn-ea"/>
                <a:cs typeface="+mn-cs"/>
              </a:rPr>
              <a:t>Construction materials can be made from residues of sugar cane, bamboo, corn, and soybeans.</a:t>
            </a:r>
          </a:p>
          <a:p>
            <a:pPr lvl="0"/>
            <a:r>
              <a:rPr lang="en-US" kern="1200" dirty="0" smtClean="0">
                <a:solidFill>
                  <a:schemeClr val="tx1"/>
                </a:solidFill>
                <a:latin typeface="+mn-lt"/>
                <a:ea typeface="+mn-ea"/>
                <a:cs typeface="+mn-cs"/>
              </a:rPr>
              <a:t>Disposable cutlery and take-out containers can be made from cornstarch, potato starch, wheat and sugar cane.</a:t>
            </a:r>
          </a:p>
          <a:p>
            <a:pPr lvl="0"/>
            <a:r>
              <a:rPr lang="en-US" kern="1200" dirty="0" smtClean="0">
                <a:solidFill>
                  <a:schemeClr val="tx1"/>
                </a:solidFill>
                <a:latin typeface="+mn-lt"/>
                <a:ea typeface="+mn-ea"/>
                <a:cs typeface="+mn-cs"/>
              </a:rPr>
              <a:t>Cleaning chemicals can be made with citrus rinds.</a:t>
            </a:r>
          </a:p>
          <a:p>
            <a:pPr lvl="0"/>
            <a:r>
              <a:rPr lang="en-US" kern="1200" dirty="0" smtClean="0">
                <a:solidFill>
                  <a:schemeClr val="tx1"/>
                </a:solidFill>
                <a:latin typeface="+mn-lt"/>
                <a:ea typeface="+mn-ea"/>
                <a:cs typeface="+mn-cs"/>
              </a:rPr>
              <a:t>Clothing, such as socks and t-shirts, can be made from a biopolymer fabric spun from converted corn sugar.</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USDA’s </a:t>
            </a:r>
            <a:r>
              <a:rPr lang="en-US" dirty="0" err="1" smtClean="0"/>
              <a:t>BioPreferred</a:t>
            </a:r>
            <a:r>
              <a:rPr lang="en-US" baseline="0" dirty="0" smtClean="0"/>
              <a:t> Catalog can help you find biobased products from food service to electrical transformers.</a:t>
            </a:r>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15</a:t>
            </a:fld>
            <a:endParaRPr lang="en-US"/>
          </a:p>
        </p:txBody>
      </p:sp>
    </p:spTree>
    <p:extLst>
      <p:ext uri="{BB962C8B-B14F-4D97-AF65-F5344CB8AC3E}">
        <p14:creationId xmlns:p14="http://schemas.microsoft.com/office/powerpoint/2010/main" val="865311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Slide 16</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Recycled content products are materials that have been recovered or diverted from the solid waste stream and have been utilized in place of raw or virgin material in manufacturing a product.</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Slide 17</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Products containing recycled content include:</a:t>
            </a:r>
          </a:p>
          <a:p>
            <a:r>
              <a:rPr lang="en-US" kern="1200" dirty="0" smtClean="0">
                <a:solidFill>
                  <a:schemeClr val="tx1"/>
                </a:solidFill>
                <a:latin typeface="+mn-lt"/>
                <a:ea typeface="+mn-ea"/>
                <a:cs typeface="+mn-cs"/>
              </a:rPr>
              <a:t>Office supplies</a:t>
            </a:r>
          </a:p>
          <a:p>
            <a:r>
              <a:rPr lang="en-US" kern="1200" dirty="0" smtClean="0">
                <a:solidFill>
                  <a:schemeClr val="tx1"/>
                </a:solidFill>
                <a:latin typeface="+mn-lt"/>
                <a:ea typeface="+mn-ea"/>
                <a:cs typeface="+mn-cs"/>
              </a:rPr>
              <a:t>Custodial supplies</a:t>
            </a:r>
          </a:p>
          <a:p>
            <a:r>
              <a:rPr lang="en-US" kern="1200" dirty="0" smtClean="0">
                <a:solidFill>
                  <a:schemeClr val="tx1"/>
                </a:solidFill>
                <a:latin typeface="+mn-lt"/>
                <a:ea typeface="+mn-ea"/>
                <a:cs typeface="+mn-cs"/>
              </a:rPr>
              <a:t>Construction materials</a:t>
            </a:r>
          </a:p>
          <a:p>
            <a:r>
              <a:rPr lang="en-US" kern="1200" dirty="0" smtClean="0">
                <a:solidFill>
                  <a:schemeClr val="tx1"/>
                </a:solidFill>
                <a:latin typeface="+mn-lt"/>
                <a:ea typeface="+mn-ea"/>
                <a:cs typeface="+mn-cs"/>
              </a:rPr>
              <a:t>Landscaping materials</a:t>
            </a:r>
          </a:p>
          <a:p>
            <a:r>
              <a:rPr lang="en-US" kern="1200" dirty="0" smtClean="0">
                <a:solidFill>
                  <a:schemeClr val="tx1"/>
                </a:solidFill>
                <a:latin typeface="+mn-lt"/>
                <a:ea typeface="+mn-ea"/>
                <a:cs typeface="+mn-cs"/>
              </a:rPr>
              <a:t>Park &amp; recreation products</a:t>
            </a:r>
          </a:p>
          <a:p>
            <a:r>
              <a:rPr lang="en-US" kern="1200" dirty="0" smtClean="0">
                <a:solidFill>
                  <a:schemeClr val="tx1"/>
                </a:solidFill>
                <a:latin typeface="+mn-lt"/>
                <a:ea typeface="+mn-ea"/>
                <a:cs typeface="+mn-cs"/>
              </a:rPr>
              <a:t>Transportation products</a:t>
            </a:r>
          </a:p>
          <a:p>
            <a:r>
              <a:rPr lang="en-US" kern="1200" dirty="0" smtClean="0">
                <a:solidFill>
                  <a:schemeClr val="tx1"/>
                </a:solidFill>
                <a:latin typeface="+mn-lt"/>
                <a:ea typeface="+mn-ea"/>
                <a:cs typeface="+mn-cs"/>
              </a:rPr>
              <a:t>Vehicular products</a:t>
            </a:r>
          </a:p>
          <a:p>
            <a:r>
              <a:rPr lang="en-US" kern="1200" dirty="0" smtClean="0">
                <a:solidFill>
                  <a:schemeClr val="tx1"/>
                </a:solidFill>
                <a:latin typeface="+mn-lt"/>
                <a:ea typeface="+mn-ea"/>
                <a:cs typeface="+mn-cs"/>
              </a:rPr>
              <a:t>Miscellaneous products—like awards, drums, mats, sorbents and signs.</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Slide 18</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Alternative Fuels/Vehicles</a:t>
            </a:r>
          </a:p>
          <a:p>
            <a:r>
              <a:rPr lang="en-US" kern="1200" dirty="0" smtClean="0">
                <a:solidFill>
                  <a:schemeClr val="tx1"/>
                </a:solidFill>
                <a:latin typeface="+mn-lt"/>
                <a:ea typeface="+mn-ea"/>
                <a:cs typeface="+mn-cs"/>
              </a:rPr>
              <a:t>Federal sites are required to purchase alternative-fuel vehicles, and operate dual-fueled vehicles on alternative fuels— such as biodiesel, ethanol, methanol and natural gas.  Use of these fuels will reduce our dependence on foreign oil, and help improve air quality.</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Slide 19</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Some types of Alternative Fuels</a:t>
            </a:r>
            <a:r>
              <a:rPr lang="en-US" kern="1200" baseline="0" dirty="0" smtClean="0">
                <a:solidFill>
                  <a:schemeClr val="tx1"/>
                </a:solidFill>
                <a:latin typeface="+mn-lt"/>
                <a:ea typeface="+mn-ea"/>
                <a:cs typeface="+mn-cs"/>
              </a:rPr>
              <a:t> include</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Biodiesel</a:t>
            </a:r>
          </a:p>
          <a:p>
            <a:r>
              <a:rPr lang="en-US" kern="1200" dirty="0" smtClean="0">
                <a:solidFill>
                  <a:schemeClr val="tx1"/>
                </a:solidFill>
                <a:latin typeface="+mn-lt"/>
                <a:ea typeface="+mn-ea"/>
                <a:cs typeface="+mn-cs"/>
              </a:rPr>
              <a:t>Ethanol</a:t>
            </a:r>
          </a:p>
          <a:p>
            <a:r>
              <a:rPr lang="en-US" kern="1200" dirty="0" smtClean="0">
                <a:solidFill>
                  <a:schemeClr val="tx1"/>
                </a:solidFill>
                <a:latin typeface="+mn-lt"/>
                <a:ea typeface="+mn-ea"/>
                <a:cs typeface="+mn-cs"/>
              </a:rPr>
              <a:t>And Natural gas</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Some Alternative Vehicles</a:t>
            </a:r>
            <a:r>
              <a:rPr lang="en-US" kern="1200" baseline="0" dirty="0" smtClean="0">
                <a:solidFill>
                  <a:schemeClr val="tx1"/>
                </a:solidFill>
                <a:latin typeface="+mn-lt"/>
                <a:ea typeface="+mn-ea"/>
                <a:cs typeface="+mn-cs"/>
              </a:rPr>
              <a:t> are:</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Flex-fuel</a:t>
            </a:r>
          </a:p>
          <a:p>
            <a:r>
              <a:rPr lang="en-US" kern="1200" dirty="0" smtClean="0">
                <a:solidFill>
                  <a:schemeClr val="tx1"/>
                </a:solidFill>
                <a:latin typeface="+mn-lt"/>
                <a:ea typeface="+mn-ea"/>
                <a:cs typeface="+mn-cs"/>
              </a:rPr>
              <a:t>Hybrid</a:t>
            </a:r>
          </a:p>
          <a:p>
            <a:r>
              <a:rPr lang="en-US" kern="1200" dirty="0" smtClean="0">
                <a:solidFill>
                  <a:schemeClr val="tx1"/>
                </a:solidFill>
                <a:latin typeface="+mn-lt"/>
                <a:ea typeface="+mn-ea"/>
                <a:cs typeface="+mn-cs"/>
              </a:rPr>
              <a:t>Electric</a:t>
            </a:r>
          </a:p>
          <a:p>
            <a:r>
              <a:rPr lang="en-US" kern="1200" dirty="0" smtClean="0">
                <a:solidFill>
                  <a:schemeClr val="tx1"/>
                </a:solidFill>
                <a:latin typeface="+mn-lt"/>
                <a:ea typeface="+mn-ea"/>
                <a:cs typeface="+mn-cs"/>
              </a:rPr>
              <a:t>And Diesel</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Slide 20</a:t>
            </a:r>
            <a:endParaRPr lang="en-US" dirty="0"/>
          </a:p>
          <a:p>
            <a:r>
              <a:rPr lang="en-US" dirty="0" smtClean="0"/>
              <a:t>Energy-Efficiency</a:t>
            </a:r>
            <a:r>
              <a:rPr lang="en-US" baseline="0" dirty="0" smtClean="0"/>
              <a:t> refers to products that use less electricity than their non-efficient counterparts.  </a:t>
            </a:r>
            <a:r>
              <a:rPr lang="en-US" dirty="0" smtClean="0"/>
              <a:t>Products </a:t>
            </a:r>
            <a:r>
              <a:rPr lang="en-US" dirty="0"/>
              <a:t>such as lighting, appliances and office equipment all have energy-efficient options.  </a:t>
            </a:r>
            <a:r>
              <a:rPr lang="en-US" dirty="0" smtClean="0"/>
              <a:t>Federal </a:t>
            </a:r>
            <a:r>
              <a:rPr lang="en-US" dirty="0"/>
              <a:t>sites are required to give preference to </a:t>
            </a:r>
            <a:r>
              <a:rPr lang="en-US" u="sng" dirty="0">
                <a:hlinkClick r:id="rId3"/>
              </a:rPr>
              <a:t>Energy Star </a:t>
            </a:r>
            <a:r>
              <a:rPr lang="en-US" dirty="0"/>
              <a:t>qualified or </a:t>
            </a:r>
            <a:r>
              <a:rPr lang="en-US" u="sng" dirty="0">
                <a:hlinkClick r:id="rId4"/>
              </a:rPr>
              <a:t>FEMP</a:t>
            </a:r>
            <a:r>
              <a:rPr lang="en-US" dirty="0"/>
              <a:t> (Federal Energy Management Program) designated products.</a:t>
            </a:r>
          </a:p>
          <a:p>
            <a:pPr lvl="0"/>
            <a:r>
              <a:rPr lang="en-US" dirty="0" smtClean="0"/>
              <a:t>This helps us</a:t>
            </a:r>
            <a:r>
              <a:rPr lang="en-US" baseline="0" dirty="0" smtClean="0"/>
              <a:t> to meet the energy intensity reduction goals required of all Federal sites.</a:t>
            </a:r>
            <a:endParaRPr lang="en-US" dirty="0"/>
          </a:p>
          <a:p>
            <a:r>
              <a:rPr lang="en-US" dirty="0"/>
              <a:t> </a:t>
            </a:r>
          </a:p>
          <a:p>
            <a:r>
              <a:rPr lang="en-US" dirty="0"/>
              <a:t> </a:t>
            </a:r>
          </a:p>
        </p:txBody>
      </p:sp>
      <p:sp>
        <p:nvSpPr>
          <p:cNvPr id="4" name="Slide Number Placeholder 3"/>
          <p:cNvSpPr>
            <a:spLocks noGrp="1"/>
          </p:cNvSpPr>
          <p:nvPr>
            <p:ph type="sldNum" sz="quarter" idx="10"/>
          </p:nvPr>
        </p:nvSpPr>
        <p:spPr/>
        <p:txBody>
          <a:bodyPr/>
          <a:lstStyle/>
          <a:p>
            <a:fld id="{99589303-364D-4905-A9EA-ADC13B6A456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kern="1200" dirty="0" smtClean="0">
                <a:solidFill>
                  <a:schemeClr val="tx1"/>
                </a:solidFill>
                <a:latin typeface="+mn-lt"/>
                <a:ea typeface="+mn-ea"/>
                <a:cs typeface="+mn-cs"/>
              </a:rPr>
              <a:t>Computers and monitors,</a:t>
            </a:r>
            <a:r>
              <a:rPr lang="en-US" kern="1200" baseline="0" dirty="0" smtClean="0">
                <a:solidFill>
                  <a:schemeClr val="tx1"/>
                </a:solidFill>
                <a:latin typeface="+mn-lt"/>
                <a:ea typeface="+mn-ea"/>
                <a:cs typeface="+mn-cs"/>
              </a:rPr>
              <a:t> of course, are big energy hogs simply because there are so many in use every day.  EPEAT designated c</a:t>
            </a:r>
            <a:r>
              <a:rPr lang="en-US" kern="1200" dirty="0" smtClean="0">
                <a:solidFill>
                  <a:schemeClr val="tx1"/>
                </a:solidFill>
                <a:latin typeface="+mn-lt"/>
                <a:ea typeface="+mn-ea"/>
                <a:cs typeface="+mn-cs"/>
              </a:rPr>
              <a:t>omputers and other electronics are not only the energy efficient, but they’re built with fewer</a:t>
            </a:r>
            <a:r>
              <a:rPr lang="en-US" kern="1200" baseline="0" dirty="0" smtClean="0">
                <a:solidFill>
                  <a:schemeClr val="tx1"/>
                </a:solidFill>
                <a:latin typeface="+mn-lt"/>
                <a:ea typeface="+mn-ea"/>
                <a:cs typeface="+mn-cs"/>
              </a:rPr>
              <a:t> toxic chemicals (cadmium, hexavalent chromium, lead and mercury), and are recyclable.  EPEAT electronics are also built using less material overall or also with recycled or biobased content materials.  They are also Energy Star certified.  </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589303-364D-4905-A9EA-ADC13B6A456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kern="1200" dirty="0" smtClean="0">
                <a:solidFill>
                  <a:schemeClr val="tx1"/>
                </a:solidFill>
                <a:latin typeface="+mn-lt"/>
                <a:ea typeface="+mn-ea"/>
                <a:cs typeface="+mn-cs"/>
              </a:rPr>
              <a:t>Water-efficient products will be marked with the </a:t>
            </a:r>
            <a:r>
              <a:rPr lang="en-US" u="sng" kern="1200" dirty="0" err="1" smtClean="0">
                <a:solidFill>
                  <a:schemeClr val="tx1"/>
                </a:solidFill>
                <a:latin typeface="+mn-lt"/>
                <a:ea typeface="+mn-ea"/>
                <a:cs typeface="+mn-cs"/>
                <a:hlinkClick r:id="rId3"/>
              </a:rPr>
              <a:t>WaterSense</a:t>
            </a:r>
            <a:r>
              <a:rPr lang="en-US" kern="1200" dirty="0" smtClean="0">
                <a:solidFill>
                  <a:schemeClr val="tx1"/>
                </a:solidFill>
                <a:latin typeface="+mn-lt"/>
                <a:ea typeface="+mn-ea"/>
                <a:cs typeface="+mn-cs"/>
              </a:rPr>
              <a:t> symbol, and are simply fixtures that use less water than their non-efficient counterparts.</a:t>
            </a:r>
            <a:r>
              <a:rPr lang="en-US" kern="1200" baseline="0" dirty="0" smtClean="0">
                <a:solidFill>
                  <a:schemeClr val="tx1"/>
                </a:solidFill>
                <a:latin typeface="+mn-lt"/>
                <a:ea typeface="+mn-ea"/>
                <a:cs typeface="+mn-cs"/>
              </a:rPr>
              <a:t>  This basically includes bathroom fixtures such as toilets, faucets and showerheads.  These products are easily identified by the </a:t>
            </a:r>
            <a:r>
              <a:rPr lang="en-US" kern="1200" baseline="0" dirty="0" err="1" smtClean="0">
                <a:solidFill>
                  <a:schemeClr val="tx1"/>
                </a:solidFill>
                <a:latin typeface="+mn-lt"/>
                <a:ea typeface="+mn-ea"/>
                <a:cs typeface="+mn-cs"/>
              </a:rPr>
              <a:t>WaterSense</a:t>
            </a:r>
            <a:r>
              <a:rPr lang="en-US" kern="1200" baseline="0" dirty="0" smtClean="0">
                <a:solidFill>
                  <a:schemeClr val="tx1"/>
                </a:solidFill>
                <a:latin typeface="+mn-lt"/>
                <a:ea typeface="+mn-ea"/>
                <a:cs typeface="+mn-cs"/>
              </a:rPr>
              <a:t> label.  These products can help </a:t>
            </a:r>
            <a:r>
              <a:rPr lang="en-US" kern="1200" dirty="0" smtClean="0">
                <a:solidFill>
                  <a:schemeClr val="tx1"/>
                </a:solidFill>
                <a:latin typeface="+mn-lt"/>
                <a:ea typeface="+mn-ea"/>
                <a:cs typeface="+mn-cs"/>
              </a:rPr>
              <a:t>Federal agencies meet the</a:t>
            </a:r>
            <a:r>
              <a:rPr lang="en-US" kern="1200" baseline="0" dirty="0" smtClean="0">
                <a:solidFill>
                  <a:schemeClr val="tx1"/>
                </a:solidFill>
                <a:latin typeface="+mn-lt"/>
                <a:ea typeface="+mn-ea"/>
                <a:cs typeface="+mn-cs"/>
              </a:rPr>
              <a:t> water use reduction goals - </a:t>
            </a:r>
            <a:r>
              <a:rPr lang="en-US" kern="1200" dirty="0" smtClean="0">
                <a:solidFill>
                  <a:schemeClr val="tx1"/>
                </a:solidFill>
                <a:latin typeface="+mn-lt"/>
                <a:ea typeface="+mn-ea"/>
                <a:cs typeface="+mn-cs"/>
              </a:rPr>
              <a:t>2% annually (using the FY2007 baseline).</a:t>
            </a:r>
          </a:p>
        </p:txBody>
      </p:sp>
      <p:sp>
        <p:nvSpPr>
          <p:cNvPr id="4" name="Slide Number Placeholder 3"/>
          <p:cNvSpPr>
            <a:spLocks noGrp="1"/>
          </p:cNvSpPr>
          <p:nvPr>
            <p:ph type="sldNum" sz="quarter" idx="10"/>
          </p:nvPr>
        </p:nvSpPr>
        <p:spPr/>
        <p:txBody>
          <a:bodyPr/>
          <a:lstStyle/>
          <a:p>
            <a:fld id="{99589303-364D-4905-A9EA-ADC13B6A456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mn-lt"/>
                <a:ea typeface="+mn-ea"/>
                <a:cs typeface="+mn-cs"/>
              </a:rPr>
              <a:t>Ozone depleting substances (ODS) are </a:t>
            </a:r>
            <a:r>
              <a:rPr lang="en-US" kern="1200" dirty="0" err="1" smtClean="0">
                <a:solidFill>
                  <a:schemeClr val="tx1"/>
                </a:solidFill>
                <a:latin typeface="+mn-lt"/>
                <a:ea typeface="+mn-ea"/>
                <a:cs typeface="+mn-cs"/>
              </a:rPr>
              <a:t>are</a:t>
            </a:r>
            <a:r>
              <a:rPr lang="en-US" kern="1200" dirty="0" smtClean="0">
                <a:solidFill>
                  <a:schemeClr val="tx1"/>
                </a:solidFill>
                <a:latin typeface="+mn-lt"/>
                <a:ea typeface="+mn-ea"/>
                <a:cs typeface="+mn-cs"/>
              </a:rPr>
              <a:t> known to negatively effect the stratospheric</a:t>
            </a:r>
            <a:r>
              <a:rPr lang="en-US" kern="1200" baseline="0" dirty="0" smtClean="0">
                <a:solidFill>
                  <a:schemeClr val="tx1"/>
                </a:solidFill>
                <a:latin typeface="+mn-lt"/>
                <a:ea typeface="+mn-ea"/>
                <a:cs typeface="+mn-cs"/>
              </a:rPr>
              <a:t> ozone layer.  Federal facilities are prohibited from using ODS in new equipment, and in fact many ODS have been phased out of use in any equipment.  </a:t>
            </a:r>
            <a:r>
              <a:rPr lang="en-US" kern="1200" dirty="0" smtClean="0">
                <a:solidFill>
                  <a:schemeClr val="tx1"/>
                </a:solidFill>
                <a:latin typeface="+mn-lt"/>
                <a:ea typeface="+mn-ea"/>
                <a:cs typeface="+mn-cs"/>
              </a:rPr>
              <a:t>. There are substitutes available for ozone-depleting products in the following categories: </a:t>
            </a:r>
          </a:p>
          <a:p>
            <a:pPr lvl="1"/>
            <a:r>
              <a:rPr lang="en-US" kern="1200" dirty="0" smtClean="0">
                <a:solidFill>
                  <a:schemeClr val="tx1"/>
                </a:solidFill>
                <a:latin typeface="+mn-lt"/>
                <a:ea typeface="+mn-ea"/>
                <a:cs typeface="+mn-cs"/>
              </a:rPr>
              <a:t>Adhesives, coatings and inks</a:t>
            </a:r>
          </a:p>
          <a:p>
            <a:pPr lvl="1"/>
            <a:r>
              <a:rPr lang="en-US" kern="1200" dirty="0" smtClean="0">
                <a:solidFill>
                  <a:schemeClr val="tx1"/>
                </a:solidFill>
                <a:latin typeface="+mn-lt"/>
                <a:ea typeface="+mn-ea"/>
                <a:cs typeface="+mn-cs"/>
              </a:rPr>
              <a:t>Aerosols</a:t>
            </a:r>
          </a:p>
          <a:p>
            <a:pPr lvl="1"/>
            <a:r>
              <a:rPr lang="en-US" kern="1200" dirty="0" smtClean="0">
                <a:solidFill>
                  <a:schemeClr val="tx1"/>
                </a:solidFill>
                <a:latin typeface="+mn-lt"/>
                <a:ea typeface="+mn-ea"/>
                <a:cs typeface="+mn-cs"/>
              </a:rPr>
              <a:t>Cleaning solvents</a:t>
            </a:r>
          </a:p>
          <a:p>
            <a:pPr lvl="1"/>
            <a:r>
              <a:rPr lang="en-US" kern="1200" dirty="0" smtClean="0">
                <a:solidFill>
                  <a:schemeClr val="tx1"/>
                </a:solidFill>
                <a:latin typeface="+mn-lt"/>
                <a:ea typeface="+mn-ea"/>
                <a:cs typeface="+mn-cs"/>
              </a:rPr>
              <a:t>Fire suppression &amp; explosion protection products</a:t>
            </a:r>
          </a:p>
          <a:p>
            <a:pPr lvl="1"/>
            <a:r>
              <a:rPr lang="en-US" kern="1200" dirty="0" smtClean="0">
                <a:solidFill>
                  <a:schemeClr val="tx1"/>
                </a:solidFill>
                <a:latin typeface="+mn-lt"/>
                <a:ea typeface="+mn-ea"/>
                <a:cs typeface="+mn-cs"/>
              </a:rPr>
              <a:t>Refrigeration &amp; air conditioning </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Slide 25</a:t>
            </a:r>
            <a:endParaRPr lang="en-US" kern="1200" dirty="0" smtClean="0">
              <a:solidFill>
                <a:schemeClr val="tx1"/>
              </a:solidFill>
              <a:latin typeface="+mn-lt"/>
              <a:ea typeface="+mn-ea"/>
              <a:cs typeface="+mn-cs"/>
            </a:endParaRPr>
          </a:p>
          <a:p>
            <a:r>
              <a:rPr lang="en-US" kern="1200" dirty="0" err="1" smtClean="0">
                <a:solidFill>
                  <a:schemeClr val="tx1"/>
                </a:solidFill>
                <a:latin typeface="+mn-lt"/>
                <a:ea typeface="+mn-ea"/>
                <a:cs typeface="+mn-cs"/>
              </a:rPr>
              <a:t>YOu</a:t>
            </a:r>
            <a:r>
              <a:rPr lang="en-US" kern="1200" dirty="0" smtClean="0">
                <a:solidFill>
                  <a:schemeClr val="tx1"/>
                </a:solidFill>
                <a:latin typeface="+mn-lt"/>
                <a:ea typeface="+mn-ea"/>
                <a:cs typeface="+mn-cs"/>
              </a:rPr>
              <a:t> can find alternatives to ODS for adhesives, coatings and inks, aerosols,</a:t>
            </a:r>
            <a:r>
              <a:rPr lang="en-US" kern="1200" baseline="0" dirty="0" smtClean="0">
                <a:solidFill>
                  <a:schemeClr val="tx1"/>
                </a:solidFill>
                <a:latin typeface="+mn-lt"/>
                <a:ea typeface="+mn-ea"/>
                <a:cs typeface="+mn-cs"/>
              </a:rPr>
              <a:t> cleaning </a:t>
            </a:r>
            <a:r>
              <a:rPr lang="en-US" kern="1200" baseline="0" dirty="0" err="1" smtClean="0">
                <a:solidFill>
                  <a:schemeClr val="tx1"/>
                </a:solidFill>
                <a:latin typeface="+mn-lt"/>
                <a:ea typeface="+mn-ea"/>
                <a:cs typeface="+mn-cs"/>
              </a:rPr>
              <a:t>solvetns</a:t>
            </a:r>
            <a:r>
              <a:rPr lang="en-US" kern="1200" baseline="0" dirty="0" smtClean="0">
                <a:solidFill>
                  <a:schemeClr val="tx1"/>
                </a:solidFill>
                <a:latin typeface="+mn-lt"/>
                <a:ea typeface="+mn-ea"/>
                <a:cs typeface="+mn-cs"/>
              </a:rPr>
              <a:t>, fire </a:t>
            </a:r>
            <a:r>
              <a:rPr lang="en-US" kern="1200" baseline="0" dirty="0" err="1" smtClean="0">
                <a:solidFill>
                  <a:schemeClr val="tx1"/>
                </a:solidFill>
                <a:latin typeface="+mn-lt"/>
                <a:ea typeface="+mn-ea"/>
                <a:cs typeface="+mn-cs"/>
              </a:rPr>
              <a:t>suppressino</a:t>
            </a:r>
            <a:r>
              <a:rPr lang="en-US" kern="1200" baseline="0" dirty="0" smtClean="0">
                <a:solidFill>
                  <a:schemeClr val="tx1"/>
                </a:solidFill>
                <a:latin typeface="+mn-lt"/>
                <a:ea typeface="+mn-ea"/>
                <a:cs typeface="+mn-cs"/>
              </a:rPr>
              <a:t>, and refrigeration and A/C.</a:t>
            </a:r>
          </a:p>
          <a:p>
            <a:r>
              <a:rPr lang="en-US" kern="1200" baseline="0" dirty="0" smtClean="0">
                <a:solidFill>
                  <a:schemeClr val="tx1"/>
                </a:solidFill>
                <a:latin typeface="+mn-lt"/>
                <a:ea typeface="+mn-ea"/>
                <a:cs typeface="+mn-cs"/>
              </a:rPr>
              <a:t>EPA’s SNAP program can help you find those alternatives.  </a:t>
            </a:r>
            <a:endParaRPr lang="en-US"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kern="1200" dirty="0" smtClean="0">
                <a:solidFill>
                  <a:schemeClr val="tx1"/>
                </a:solidFill>
                <a:latin typeface="+mn-lt"/>
                <a:ea typeface="+mn-ea"/>
                <a:cs typeface="+mn-cs"/>
              </a:rPr>
              <a:t>We include this slide in</a:t>
            </a:r>
            <a:r>
              <a:rPr lang="en-US" b="0" kern="1200" baseline="0" dirty="0" smtClean="0">
                <a:solidFill>
                  <a:schemeClr val="tx1"/>
                </a:solidFill>
                <a:latin typeface="+mn-lt"/>
                <a:ea typeface="+mn-ea"/>
                <a:cs typeface="+mn-cs"/>
              </a:rPr>
              <a:t> the SA training in order to get employees to think about the entire life of the product they want to buy, from manufacturing to disposal.  Employees should ask themselves…</a:t>
            </a:r>
          </a:p>
          <a:p>
            <a:pPr lvl="0"/>
            <a:r>
              <a:rPr lang="en-US" kern="1200" dirty="0" smtClean="0">
                <a:solidFill>
                  <a:schemeClr val="tx1"/>
                </a:solidFill>
                <a:latin typeface="+mn-lt"/>
                <a:ea typeface="+mn-ea"/>
                <a:cs typeface="+mn-cs"/>
              </a:rPr>
              <a:t>Are the raw materials used to make the product from a renewable resource? </a:t>
            </a:r>
          </a:p>
          <a:p>
            <a:pPr lvl="0"/>
            <a:r>
              <a:rPr lang="en-US" kern="1200" dirty="0" smtClean="0">
                <a:solidFill>
                  <a:schemeClr val="tx1"/>
                </a:solidFill>
                <a:latin typeface="+mn-lt"/>
                <a:ea typeface="+mn-ea"/>
                <a:cs typeface="+mn-cs"/>
              </a:rPr>
              <a:t>Is the manufacturing process energy and/or water efficient?</a:t>
            </a:r>
          </a:p>
          <a:p>
            <a:pPr lvl="0"/>
            <a:r>
              <a:rPr lang="en-US" kern="1200" dirty="0" smtClean="0">
                <a:solidFill>
                  <a:schemeClr val="tx1"/>
                </a:solidFill>
                <a:latin typeface="+mn-lt"/>
                <a:ea typeface="+mn-ea"/>
                <a:cs typeface="+mn-cs"/>
              </a:rPr>
              <a:t>Is the packaging returnable?</a:t>
            </a:r>
          </a:p>
          <a:p>
            <a:pPr lvl="0"/>
            <a:r>
              <a:rPr lang="en-US" kern="1200" dirty="0" smtClean="0">
                <a:solidFill>
                  <a:schemeClr val="tx1"/>
                </a:solidFill>
                <a:latin typeface="+mn-lt"/>
                <a:ea typeface="+mn-ea"/>
                <a:cs typeface="+mn-cs"/>
              </a:rPr>
              <a:t>Is the product locally distributed or produced?</a:t>
            </a:r>
          </a:p>
          <a:p>
            <a:pPr lvl="0"/>
            <a:r>
              <a:rPr lang="en-US" kern="1200" dirty="0" smtClean="0">
                <a:solidFill>
                  <a:schemeClr val="tx1"/>
                </a:solidFill>
                <a:latin typeface="+mn-lt"/>
                <a:ea typeface="+mn-ea"/>
                <a:cs typeface="+mn-cs"/>
              </a:rPr>
              <a:t>Is the product itself energy and/or water efficient?</a:t>
            </a:r>
          </a:p>
          <a:p>
            <a:pPr lvl="0"/>
            <a:r>
              <a:rPr lang="en-US" kern="1200" dirty="0" smtClean="0">
                <a:solidFill>
                  <a:schemeClr val="tx1"/>
                </a:solidFill>
                <a:latin typeface="+mn-lt"/>
                <a:ea typeface="+mn-ea"/>
                <a:cs typeface="+mn-cs"/>
              </a:rPr>
              <a:t>Is the product healthy for people</a:t>
            </a:r>
            <a:r>
              <a:rPr lang="en-US" kern="1200" baseline="0" dirty="0" smtClean="0">
                <a:solidFill>
                  <a:schemeClr val="tx1"/>
                </a:solidFill>
                <a:latin typeface="+mn-lt"/>
                <a:ea typeface="+mn-ea"/>
                <a:cs typeface="+mn-cs"/>
              </a:rPr>
              <a:t> to use or work on? </a:t>
            </a:r>
            <a:endParaRPr lang="en-US" kern="1200" dirty="0" smtClean="0">
              <a:solidFill>
                <a:schemeClr val="tx1"/>
              </a:solidFill>
              <a:latin typeface="+mn-lt"/>
              <a:ea typeface="+mn-ea"/>
              <a:cs typeface="+mn-cs"/>
            </a:endParaRPr>
          </a:p>
          <a:p>
            <a:pPr lvl="0"/>
            <a:r>
              <a:rPr lang="en-US" kern="1200" dirty="0" smtClean="0">
                <a:solidFill>
                  <a:schemeClr val="tx1"/>
                </a:solidFill>
                <a:latin typeface="+mn-lt"/>
                <a:ea typeface="+mn-ea"/>
                <a:cs typeface="+mn-cs"/>
              </a:rPr>
              <a:t>	Or Is there a toxic component</a:t>
            </a:r>
            <a:r>
              <a:rPr lang="en-US" kern="1200" baseline="0" dirty="0" smtClean="0">
                <a:solidFill>
                  <a:schemeClr val="tx1"/>
                </a:solidFill>
                <a:latin typeface="+mn-lt"/>
                <a:ea typeface="+mn-ea"/>
                <a:cs typeface="+mn-cs"/>
              </a:rPr>
              <a:t> that requires special handling?</a:t>
            </a:r>
          </a:p>
          <a:p>
            <a:pPr lvl="0"/>
            <a:r>
              <a:rPr lang="en-US" kern="1200" baseline="0" dirty="0" smtClean="0">
                <a:solidFill>
                  <a:schemeClr val="tx1"/>
                </a:solidFill>
                <a:latin typeface="+mn-lt"/>
                <a:ea typeface="+mn-ea"/>
                <a:cs typeface="+mn-cs"/>
              </a:rPr>
              <a:t>And when its useful life is over, can it be reused another way or recycled?</a:t>
            </a:r>
            <a:endParaRPr lang="en-US" kern="1200" dirty="0" smtClean="0">
              <a:solidFill>
                <a:schemeClr val="tx1"/>
              </a:solidFill>
              <a:latin typeface="+mn-lt"/>
              <a:ea typeface="+mn-ea"/>
              <a:cs typeface="+mn-cs"/>
            </a:endParaRPr>
          </a:p>
          <a:p>
            <a:pPr lvl="0"/>
            <a:r>
              <a:rPr lang="en-US" kern="1200" dirty="0" smtClean="0">
                <a:solidFill>
                  <a:schemeClr val="tx1"/>
                </a:solidFill>
                <a:latin typeface="+mn-lt"/>
                <a:ea typeface="+mn-ea"/>
                <a:cs typeface="+mn-cs"/>
              </a:rPr>
              <a:t>Is the product reusable or recyclable?</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mn-lt"/>
                <a:ea typeface="+mn-ea"/>
                <a:cs typeface="+mn-cs"/>
              </a:rPr>
              <a:t>There are only three reasons why you wouldn’t buy SA products, and DOE published them in the Federal Register on September 22, 2010.  They are: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If the product </a:t>
            </a:r>
            <a:r>
              <a:rPr lang="en-US" sz="1200" kern="1200" dirty="0" smtClean="0">
                <a:solidFill>
                  <a:schemeClr val="tx1"/>
                </a:solidFill>
                <a:latin typeface="+mn-lt"/>
                <a:ea typeface="+mn-ea"/>
                <a:cs typeface="+mn-cs"/>
              </a:rPr>
              <a:t>is not life cycle cost effective or exceeds 110% of the price of the non-sustainable item,</a:t>
            </a:r>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If the product will not meet reasonable performance standards,</a:t>
            </a:r>
          </a:p>
          <a:p>
            <a:r>
              <a:rPr lang="en-US" kern="1200" dirty="0" smtClean="0">
                <a:solidFill>
                  <a:schemeClr val="tx1"/>
                </a:solidFill>
                <a:latin typeface="+mn-lt"/>
                <a:ea typeface="+mn-ea"/>
                <a:cs typeface="+mn-cs"/>
              </a:rPr>
              <a:t>Or if it is unavailable within a reasonable timeframe at a sufficient level of competition</a:t>
            </a:r>
          </a:p>
          <a:p>
            <a:r>
              <a:rPr lang="en-US" kern="1200" dirty="0" smtClean="0">
                <a:solidFill>
                  <a:schemeClr val="tx1"/>
                </a:solidFill>
                <a:latin typeface="+mn-lt"/>
                <a:ea typeface="+mn-ea"/>
                <a:cs typeface="+mn-cs"/>
              </a:rPr>
              <a:t>There are NO exceptions when purchasing paper. All paper must meet SA specifications. </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ES&amp;H at Fermilab Sustainable Acquisition</a:t>
            </a:r>
            <a:r>
              <a:rPr lang="en-US" baseline="0" dirty="0" smtClean="0"/>
              <a:t> page provides a number of resources for purchasing environmentally preferable products.  This is meant to be a starting point for employees.</a:t>
            </a:r>
            <a:endParaRPr lang="en-US" dirty="0" smtClean="0"/>
          </a:p>
          <a:p>
            <a:r>
              <a:rPr lang="en-US" dirty="0"/>
              <a:t> </a:t>
            </a:r>
          </a:p>
        </p:txBody>
      </p:sp>
      <p:sp>
        <p:nvSpPr>
          <p:cNvPr id="4" name="Slide Number Placeholder 3"/>
          <p:cNvSpPr>
            <a:spLocks noGrp="1"/>
          </p:cNvSpPr>
          <p:nvPr>
            <p:ph type="sldNum" sz="quarter" idx="10"/>
          </p:nvPr>
        </p:nvSpPr>
        <p:spPr/>
        <p:txBody>
          <a:bodyPr/>
          <a:lstStyle/>
          <a:p>
            <a:fld id="{99589303-364D-4905-A9EA-ADC13B6A456A}"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 blue box simply</a:t>
            </a:r>
            <a:r>
              <a:rPr lang="en-US" baseline="0" dirty="0" smtClean="0"/>
              <a:t> links to a spreadsheet that we developed of recommended products.  </a:t>
            </a:r>
            <a:endParaRPr lang="en-US" dirty="0"/>
          </a:p>
          <a:p>
            <a:r>
              <a:rPr lang="en-US" dirty="0"/>
              <a:t> </a:t>
            </a:r>
          </a:p>
        </p:txBody>
      </p:sp>
      <p:sp>
        <p:nvSpPr>
          <p:cNvPr id="4" name="Slide Number Placeholder 3"/>
          <p:cNvSpPr>
            <a:spLocks noGrp="1"/>
          </p:cNvSpPr>
          <p:nvPr>
            <p:ph type="sldNum" sz="quarter" idx="10"/>
          </p:nvPr>
        </p:nvSpPr>
        <p:spPr/>
        <p:txBody>
          <a:bodyPr/>
          <a:lstStyle/>
          <a:p>
            <a:fld id="{99589303-364D-4905-A9EA-ADC13B6A456A}"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looked at the products that DOE asks</a:t>
            </a:r>
            <a:r>
              <a:rPr lang="en-US" baseline="0" dirty="0" smtClean="0"/>
              <a:t> us to report on every year, and tried to find sources or suppliers for each product.  </a:t>
            </a:r>
            <a:endParaRPr lang="en-US" dirty="0"/>
          </a:p>
          <a:p>
            <a:r>
              <a:rPr lang="en-US" dirty="0"/>
              <a:t> </a:t>
            </a:r>
          </a:p>
        </p:txBody>
      </p:sp>
      <p:sp>
        <p:nvSpPr>
          <p:cNvPr id="4" name="Slide Number Placeholder 3"/>
          <p:cNvSpPr>
            <a:spLocks noGrp="1"/>
          </p:cNvSpPr>
          <p:nvPr>
            <p:ph type="sldNum" sz="quarter" idx="10"/>
          </p:nvPr>
        </p:nvSpPr>
        <p:spPr/>
        <p:txBody>
          <a:bodyPr/>
          <a:lstStyle/>
          <a:p>
            <a:fld id="{99589303-364D-4905-A9EA-ADC13B6A456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kern="1200" dirty="0" smtClean="0">
                <a:solidFill>
                  <a:schemeClr val="tx1"/>
                </a:solidFill>
                <a:latin typeface="+mn-lt"/>
                <a:ea typeface="+mn-ea"/>
                <a:cs typeface="+mn-cs"/>
              </a:rPr>
              <a:t>Sustainable Acquisition (or SA) </a:t>
            </a:r>
            <a:r>
              <a:rPr lang="en-US" kern="1200" dirty="0" smtClean="0">
                <a:solidFill>
                  <a:schemeClr val="tx1"/>
                </a:solidFill>
                <a:latin typeface="+mn-lt"/>
                <a:ea typeface="+mn-ea"/>
                <a:cs typeface="+mn-cs"/>
              </a:rPr>
              <a:t>is the acquisition of products or services that have a lesser or reduced effect on human health and the environment when compared with competing products or services that serve the same purpose.</a:t>
            </a:r>
          </a:p>
          <a:p>
            <a:r>
              <a:rPr lang="en-US"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snip-it from that spreadsheet.  You can see we list the DOE product category, then the specific</a:t>
            </a:r>
            <a:r>
              <a:rPr lang="en-US" baseline="0" dirty="0" smtClean="0"/>
              <a:t> product, the sustainable qualities we’re looking for (from the EPA’s Designated Green Products </a:t>
            </a:r>
            <a:r>
              <a:rPr lang="en-US" baseline="0" dirty="0" err="1" smtClean="0"/>
              <a:t>compiliation</a:t>
            </a:r>
            <a:r>
              <a:rPr lang="en-US" baseline="0" dirty="0" smtClean="0"/>
              <a:t>).  Then the vendor and link to the vendor’s website.  For some products, like carpet shown here, we link to the EPA’s vendor list and employees can find a supplier that way.  </a:t>
            </a:r>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31</a:t>
            </a:fld>
            <a:endParaRPr lang="en-US"/>
          </a:p>
        </p:txBody>
      </p:sp>
    </p:spTree>
    <p:extLst>
      <p:ext uri="{BB962C8B-B14F-4D97-AF65-F5344CB8AC3E}">
        <p14:creationId xmlns:p14="http://schemas.microsoft.com/office/powerpoint/2010/main" val="3083075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Fermi stock room provides a number of SA products</a:t>
            </a:r>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created a similar spreadsheet</a:t>
            </a:r>
            <a:r>
              <a:rPr lang="en-US" baseline="0" dirty="0" smtClean="0"/>
              <a:t> for the Stock Room products.  It describes the products and their SA characteristics along with the stock catalog number and the size of the product.  This spreadsheet will be updated as products in the Stock Room are found to meet the SA requirements or as SA versions replace non-SA products.</a:t>
            </a:r>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33</a:t>
            </a:fld>
            <a:endParaRPr lang="en-US"/>
          </a:p>
        </p:txBody>
      </p:sp>
    </p:spTree>
    <p:extLst>
      <p:ext uri="{BB962C8B-B14F-4D97-AF65-F5344CB8AC3E}">
        <p14:creationId xmlns:p14="http://schemas.microsoft.com/office/powerpoint/2010/main" val="2398958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We also want employee feedback regarding</a:t>
            </a:r>
            <a:r>
              <a:rPr lang="en-US" b="0" baseline="0" dirty="0" smtClean="0"/>
              <a:t> SA.  There were only five of us searching for products when we created the Recommended Products list. We want to be able to reap the rewards of potentially 2000 people searching for SA products.  So here we provide a link to encourage employees to share their SA finds.</a:t>
            </a:r>
            <a:endParaRPr lang="en-US" b="0"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provides numerous</a:t>
            </a:r>
            <a:r>
              <a:rPr lang="en-US" baseline="0" dirty="0" smtClean="0"/>
              <a:t> links to learn more about Sustainable Acquisition.  </a:t>
            </a:r>
            <a:r>
              <a:rPr lang="en-US" dirty="0"/>
              <a:t> </a:t>
            </a:r>
          </a:p>
        </p:txBody>
      </p:sp>
      <p:sp>
        <p:nvSpPr>
          <p:cNvPr id="4" name="Slide Number Placeholder 3"/>
          <p:cNvSpPr>
            <a:spLocks noGrp="1"/>
          </p:cNvSpPr>
          <p:nvPr>
            <p:ph type="sldNum" sz="quarter" idx="10"/>
          </p:nvPr>
        </p:nvSpPr>
        <p:spPr/>
        <p:txBody>
          <a:bodyPr/>
          <a:lstStyle/>
          <a:p>
            <a:fld id="{99589303-364D-4905-A9EA-ADC13B6A456A}"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find information about Energy Star, Water Sense, “level” certified office furniture, DOE’s view on Preferred Procurement, and much more.  </a:t>
            </a:r>
            <a:endParaRPr lang="en-US" dirty="0"/>
          </a:p>
          <a:p>
            <a:r>
              <a:rPr lang="en-US" dirty="0"/>
              <a:t> </a:t>
            </a:r>
          </a:p>
        </p:txBody>
      </p:sp>
      <p:sp>
        <p:nvSpPr>
          <p:cNvPr id="4" name="Slide Number Placeholder 3"/>
          <p:cNvSpPr>
            <a:spLocks noGrp="1"/>
          </p:cNvSpPr>
          <p:nvPr>
            <p:ph type="sldNum" sz="quarter" idx="10"/>
          </p:nvPr>
        </p:nvSpPr>
        <p:spPr/>
        <p:txBody>
          <a:bodyPr/>
          <a:lstStyle/>
          <a:p>
            <a:fld id="{99589303-364D-4905-A9EA-ADC13B6A456A}"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Along with the “blue” boxes up top, this</a:t>
            </a:r>
            <a:r>
              <a:rPr lang="en-US" baseline="0" dirty="0" smtClean="0"/>
              <a:t> last segment is probably the most useful.  This is the SHOP section.</a:t>
            </a:r>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links</a:t>
            </a:r>
            <a:r>
              <a:rPr lang="en-US" baseline="0" dirty="0" smtClean="0"/>
              <a:t> to EPA’s vendor search – one is general and one is specifically for office supplies.  There’s also another link to the Stock Room SA list – just to remind people it’s there.  The Green Depot and Green Seal websites are awesome tools to find SA products.  The GSA Advantage website is also very useful, and has a product search tool where you can select the SA attributes you’re looking for:  such as Energy Star, FEMP, EPEAT, recycled content, biobased, etc.  </a:t>
            </a:r>
          </a:p>
          <a:p>
            <a:r>
              <a:rPr lang="en-US" baseline="0" dirty="0" smtClean="0"/>
              <a:t>Finally the last link is to the USDA </a:t>
            </a:r>
            <a:r>
              <a:rPr lang="en-US" baseline="0" dirty="0" err="1" smtClean="0"/>
              <a:t>BioPreffered</a:t>
            </a:r>
            <a:r>
              <a:rPr lang="en-US" baseline="0" dirty="0" smtClean="0"/>
              <a:t> Catalog.  As mentioned earlier, it helps find vendors that supply biobased products.  </a:t>
            </a:r>
            <a:r>
              <a:rPr lang="en-US" dirty="0"/>
              <a:t> </a:t>
            </a:r>
          </a:p>
        </p:txBody>
      </p:sp>
      <p:sp>
        <p:nvSpPr>
          <p:cNvPr id="4" name="Slide Number Placeholder 3"/>
          <p:cNvSpPr>
            <a:spLocks noGrp="1"/>
          </p:cNvSpPr>
          <p:nvPr>
            <p:ph type="sldNum" sz="quarter" idx="10"/>
          </p:nvPr>
        </p:nvSpPr>
        <p:spPr/>
        <p:txBody>
          <a:bodyPr/>
          <a:lstStyle/>
          <a:p>
            <a:fld id="{99589303-364D-4905-A9EA-ADC13B6A456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we’ve got a lot of tools at our fingertips, there’s one area we’re still lacking…and that’s tracking what we buy.  In order to report to DOE on those 16 product categories and all the biobased product categories we have to be able to track how many dollars are spent on SA and non-SA products.  </a:t>
            </a:r>
          </a:p>
          <a:p>
            <a:r>
              <a:rPr lang="en-US" baseline="0" dirty="0" smtClean="0"/>
              <a:t>The system that is currently in place can track for us, but it requires modification.  And the modification requires computer scientist expertise that is currently not available.  </a:t>
            </a:r>
          </a:p>
          <a:p>
            <a:r>
              <a:rPr lang="en-US" baseline="0" dirty="0" smtClean="0"/>
              <a:t>In the meantime, the groups who primarily purchase the items we report on are keeping track “by hand” in an Excel spreadsheet.  This is obviously not ideal.  But a new add on to the procurement system called </a:t>
            </a:r>
            <a:r>
              <a:rPr lang="en-US" baseline="0" dirty="0" err="1" smtClean="0"/>
              <a:t>IProcure</a:t>
            </a:r>
            <a:r>
              <a:rPr lang="en-US" baseline="0" dirty="0" smtClean="0"/>
              <a:t> may solve all of our problems when it arrives.  </a:t>
            </a:r>
          </a:p>
          <a:p>
            <a:r>
              <a:rPr lang="en-US" baseline="0" dirty="0" smtClean="0"/>
              <a:t>One other issue is </a:t>
            </a:r>
            <a:r>
              <a:rPr lang="en-US" baseline="0" dirty="0" err="1" smtClean="0"/>
              <a:t>ProCard</a:t>
            </a:r>
            <a:r>
              <a:rPr lang="en-US" baseline="0" dirty="0" smtClean="0"/>
              <a:t>/credit card purchases.  We have yet to tackle this problem.</a:t>
            </a:r>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SA’s future</a:t>
            </a:r>
            <a:r>
              <a:rPr lang="en-US" baseline="0" dirty="0" smtClean="0"/>
              <a:t> at Fermilab will include a better tracking system one way or another.  Hopefully </a:t>
            </a:r>
            <a:r>
              <a:rPr lang="en-US" baseline="0" dirty="0" err="1" smtClean="0"/>
              <a:t>IProcure</a:t>
            </a:r>
            <a:r>
              <a:rPr lang="en-US" baseline="0" dirty="0" smtClean="0"/>
              <a:t> will do everything we hope.  But if not, modifications can be made to improve our reporting quality.</a:t>
            </a:r>
          </a:p>
          <a:p>
            <a:r>
              <a:rPr lang="en-US" baseline="0" dirty="0" smtClean="0"/>
              <a:t>We also plan to let the SA webpage grow as it needs to be most useful to employees.</a:t>
            </a:r>
          </a:p>
          <a:p>
            <a:r>
              <a:rPr lang="en-US" baseline="0" dirty="0" smtClean="0"/>
              <a:t>We will also train all new employees to ensure they buy SA from the get-go.</a:t>
            </a:r>
          </a:p>
          <a:p>
            <a:r>
              <a:rPr lang="en-US" baseline="0" dirty="0" smtClean="0"/>
              <a:t>In the future we will also have to account for our supply chain’s greenhouse gas emissions.  GSA along with many other Federal agencies published a study last year that found accounting for supply chain GHGs is feasible.  They propose a 2-phase approach beginning in FY11.  However, I’m </a:t>
            </a:r>
            <a:r>
              <a:rPr lang="en-US" baseline="0" smtClean="0"/>
              <a:t>not certain </a:t>
            </a:r>
            <a:r>
              <a:rPr lang="en-US" baseline="0" dirty="0" smtClean="0"/>
              <a:t>how this is going to play out at DOE facilities, but it will be an exciting challenge to tackle.</a:t>
            </a:r>
          </a:p>
        </p:txBody>
      </p:sp>
      <p:sp>
        <p:nvSpPr>
          <p:cNvPr id="4" name="Slide Number Placeholder 3"/>
          <p:cNvSpPr>
            <a:spLocks noGrp="1"/>
          </p:cNvSpPr>
          <p:nvPr>
            <p:ph type="sldNum" sz="quarter" idx="10"/>
          </p:nvPr>
        </p:nvSpPr>
        <p:spPr/>
        <p:txBody>
          <a:bodyPr/>
          <a:lstStyle/>
          <a:p>
            <a:fld id="{99589303-364D-4905-A9EA-ADC13B6A456A}" type="slidenum">
              <a:rPr lang="en-US" smtClean="0"/>
              <a:pPr/>
              <a:t>40</a:t>
            </a:fld>
            <a:endParaRPr lang="en-US"/>
          </a:p>
        </p:txBody>
      </p:sp>
    </p:spTree>
    <p:extLst>
      <p:ext uri="{BB962C8B-B14F-4D97-AF65-F5344CB8AC3E}">
        <p14:creationId xmlns:p14="http://schemas.microsoft.com/office/powerpoint/2010/main" val="178831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a:t>
            </a:r>
            <a:r>
              <a:rPr lang="en-US" baseline="0" dirty="0" smtClean="0"/>
              <a:t> often ask, why do we have to by SA?  The Federal government buys more than $200 billion worth of products and services each year.  So it has a powerful lever to shift the market toward sustainable products.  Buying SA can minimize resource consumption like energy and water; it can prevent the creation of waste and air and water pollution; it can minimize or even eliminate the use of materials and processes that contribute to climate change, acid rain and ozone depletion.  And it also promotes employee health through the use of non or less-toxic materials.</a:t>
            </a:r>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latin typeface="+mn-lt"/>
                <a:ea typeface="+mn-ea"/>
                <a:cs typeface="+mn-cs"/>
              </a:rPr>
              <a:t>These</a:t>
            </a:r>
            <a:r>
              <a:rPr lang="en-US" b="1" kern="1200" baseline="0" dirty="0" smtClean="0">
                <a:solidFill>
                  <a:schemeClr val="tx1"/>
                </a:solidFill>
                <a:latin typeface="+mn-lt"/>
                <a:ea typeface="+mn-ea"/>
                <a:cs typeface="+mn-cs"/>
              </a:rPr>
              <a:t> are a few statistics that support purchasing SA</a:t>
            </a:r>
            <a:r>
              <a:rPr lang="en-US" kern="1200" dirty="0" smtClean="0">
                <a:solidFill>
                  <a:schemeClr val="tx1"/>
                </a:solidFill>
                <a:latin typeface="+mn-lt"/>
                <a:ea typeface="+mn-ea"/>
                <a:cs typeface="+mn-cs"/>
              </a:rPr>
              <a:t>:</a:t>
            </a:r>
          </a:p>
          <a:p>
            <a:pPr lvl="0"/>
            <a:r>
              <a:rPr lang="en-US" kern="1200" dirty="0" smtClean="0">
                <a:solidFill>
                  <a:schemeClr val="tx1"/>
                </a:solidFill>
                <a:latin typeface="+mn-lt"/>
                <a:ea typeface="+mn-ea"/>
                <a:cs typeface="+mn-cs"/>
              </a:rPr>
              <a:t>Recycled aluminum cans require 95% less energy to manufacture.</a:t>
            </a:r>
          </a:p>
          <a:p>
            <a:pPr lvl="0"/>
            <a:r>
              <a:rPr lang="en-US" kern="1200" dirty="0" smtClean="0">
                <a:solidFill>
                  <a:schemeClr val="tx1"/>
                </a:solidFill>
                <a:latin typeface="+mn-lt"/>
                <a:ea typeface="+mn-ea"/>
                <a:cs typeface="+mn-cs"/>
              </a:rPr>
              <a:t>Using 1 ton of recycled paper can save 20 trees and 7,000 gallons of water.</a:t>
            </a:r>
          </a:p>
          <a:p>
            <a:pPr lvl="0"/>
            <a:r>
              <a:rPr lang="en-US" kern="1200" dirty="0" smtClean="0">
                <a:solidFill>
                  <a:schemeClr val="tx1"/>
                </a:solidFill>
                <a:latin typeface="+mn-lt"/>
                <a:ea typeface="+mn-ea"/>
                <a:cs typeface="+mn-cs"/>
              </a:rPr>
              <a:t>Using 100 Energy Star computers and monitors can save $10,000 in energy costs over 5 years.</a:t>
            </a:r>
          </a:p>
          <a:p>
            <a:pPr lvl="0"/>
            <a:r>
              <a:rPr lang="en-US" kern="1200" dirty="0" smtClean="0">
                <a:solidFill>
                  <a:schemeClr val="tx1"/>
                </a:solidFill>
                <a:latin typeface="+mn-lt"/>
                <a:ea typeface="+mn-ea"/>
                <a:cs typeface="+mn-cs"/>
              </a:rPr>
              <a:t>Also, there is a correlation between improved health and the working environment when using certain SA products.</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mn-lt"/>
                <a:ea typeface="+mn-ea"/>
                <a:cs typeface="+mn-cs"/>
              </a:rPr>
              <a:t>The SA program was promulgated through a series of Executive Orders; the most current Executive Order is EO 13514, which requires federal agencies to show leadership in environmental performance.  </a:t>
            </a: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mn-lt"/>
                <a:ea typeface="+mn-ea"/>
                <a:cs typeface="+mn-cs"/>
              </a:rPr>
              <a:t>Under this executive order, all federal agencies must reduce their greenhouse gas emissions, integrate sustainable building design into all new construction, reduce water consumption, continue with pollution prevention and waste reduction efforts, and ensure that 95% or greater of all new contract actions, task orders and delivery orders for products and services are environmentally preferable, where such products and services meet agency performance requirements.</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 </a:t>
            </a:r>
          </a:p>
          <a:p>
            <a:endParaRPr lang="en-US"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recently published</a:t>
            </a:r>
            <a:r>
              <a:rPr lang="en-US" baseline="0" dirty="0" smtClean="0"/>
              <a:t> a new chapter to our ES&amp;H Manual that defines our Sustainable Acquisition Program.  It describes how employees must specify SA products and services in contracts, and buy SA anytime they purchase a product when it meets their requirements.  </a:t>
            </a:r>
            <a:endParaRPr lang="en-US" dirty="0"/>
          </a:p>
        </p:txBody>
      </p:sp>
      <p:sp>
        <p:nvSpPr>
          <p:cNvPr id="4" name="Slide Number Placeholder 3"/>
          <p:cNvSpPr>
            <a:spLocks noGrp="1"/>
          </p:cNvSpPr>
          <p:nvPr>
            <p:ph type="sldNum" sz="quarter" idx="10"/>
          </p:nvPr>
        </p:nvSpPr>
        <p:spPr/>
        <p:txBody>
          <a:bodyPr/>
          <a:lstStyle/>
          <a:p>
            <a:fld id="{99589303-364D-4905-A9EA-ADC13B6A456A}" type="slidenum">
              <a:rPr lang="en-US" smtClean="0"/>
              <a:pPr/>
              <a:t>8</a:t>
            </a:fld>
            <a:endParaRPr lang="en-US"/>
          </a:p>
        </p:txBody>
      </p:sp>
    </p:spTree>
    <p:extLst>
      <p:ext uri="{BB962C8B-B14F-4D97-AF65-F5344CB8AC3E}">
        <p14:creationId xmlns:p14="http://schemas.microsoft.com/office/powerpoint/2010/main" val="377802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latin typeface="+mn-lt"/>
                <a:ea typeface="+mn-ea"/>
                <a:cs typeface="+mn-cs"/>
              </a:rPr>
              <a:t>Certain responsibilities are assigned to employees or groups within the lab</a:t>
            </a:r>
            <a:r>
              <a:rPr lang="en-US" kern="1200" baseline="0" dirty="0" smtClean="0">
                <a:solidFill>
                  <a:schemeClr val="tx1"/>
                </a:solidFill>
                <a:latin typeface="+mn-lt"/>
                <a:ea typeface="+mn-ea"/>
                <a:cs typeface="+mn-cs"/>
              </a:rPr>
              <a:t> and we define these in the FESHM chapter.  </a:t>
            </a:r>
            <a:endParaRPr lang="en-US" kern="1200" dirty="0" smtClean="0">
              <a:solidFill>
                <a:schemeClr val="tx1"/>
              </a:solidFill>
              <a:latin typeface="+mn-lt"/>
              <a:ea typeface="+mn-ea"/>
              <a:cs typeface="+mn-cs"/>
            </a:endParaRPr>
          </a:p>
          <a:p>
            <a:pPr lvl="0"/>
            <a:r>
              <a:rPr lang="en-US" i="1" kern="1200" dirty="0" smtClean="0">
                <a:solidFill>
                  <a:schemeClr val="tx1"/>
                </a:solidFill>
                <a:latin typeface="+mn-lt"/>
                <a:ea typeface="+mn-ea"/>
                <a:cs typeface="+mn-cs"/>
              </a:rPr>
              <a:t>Business Services Procurement Department</a:t>
            </a:r>
            <a:r>
              <a:rPr lang="en-US" kern="1200" dirty="0" smtClean="0">
                <a:solidFill>
                  <a:schemeClr val="tx1"/>
                </a:solidFill>
                <a:latin typeface="+mn-lt"/>
                <a:ea typeface="+mn-ea"/>
                <a:cs typeface="+mn-cs"/>
              </a:rPr>
              <a:t> is responsible for continuing existing and forging new relationships with vendors that provide SA products and services.  </a:t>
            </a:r>
          </a:p>
          <a:p>
            <a:pPr lvl="0"/>
            <a:r>
              <a:rPr lang="en-US" i="1" kern="1200" dirty="0" smtClean="0">
                <a:solidFill>
                  <a:schemeClr val="tx1"/>
                </a:solidFill>
                <a:latin typeface="+mn-lt"/>
                <a:ea typeface="+mn-ea"/>
                <a:cs typeface="+mn-cs"/>
              </a:rPr>
              <a:t>Construction Coordinators, Task Managers and Service Coordinators  w</a:t>
            </a:r>
            <a:r>
              <a:rPr lang="en-US" kern="1200" dirty="0" smtClean="0">
                <a:solidFill>
                  <a:schemeClr val="tx1"/>
                </a:solidFill>
                <a:latin typeface="+mn-lt"/>
                <a:ea typeface="+mn-ea"/>
                <a:cs typeface="+mn-cs"/>
              </a:rPr>
              <a:t>ill ensure that the specifications of contracts they oversee are carried out by the subcontractor (for example, ensure that specified SA items are used).</a:t>
            </a:r>
          </a:p>
        </p:txBody>
      </p:sp>
      <p:sp>
        <p:nvSpPr>
          <p:cNvPr id="4" name="Slide Number Placeholder 3"/>
          <p:cNvSpPr>
            <a:spLocks noGrp="1"/>
          </p:cNvSpPr>
          <p:nvPr>
            <p:ph type="sldNum" sz="quarter" idx="10"/>
          </p:nvPr>
        </p:nvSpPr>
        <p:spPr/>
        <p:txBody>
          <a:bodyPr/>
          <a:lstStyle/>
          <a:p>
            <a:fld id="{99589303-364D-4905-A9EA-ADC13B6A456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6F2230C-6996-465E-B52D-DDBF69EA7DE4}" type="datetimeFigureOut">
              <a:rPr lang="en-US" smtClean="0"/>
              <a:pPr/>
              <a:t>3/21/2011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0CDFF28-522A-4B1D-8087-756A4007ACF4}"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2230C-6996-465E-B52D-DDBF69EA7DE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DFF28-522A-4B1D-8087-756A4007AC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2230C-6996-465E-B52D-DDBF69EA7DE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DFF28-522A-4B1D-8087-756A4007AC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F2230C-6996-465E-B52D-DDBF69EA7DE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DFF28-522A-4B1D-8087-756A4007AC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2230C-6996-465E-B52D-DDBF69EA7DE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CDFF28-522A-4B1D-8087-756A4007AC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6F2230C-6996-465E-B52D-DDBF69EA7DE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CDFF28-522A-4B1D-8087-756A4007ACF4}"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F2230C-6996-465E-B52D-DDBF69EA7DE4}"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CDFF28-522A-4B1D-8087-756A4007AC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F2230C-6996-465E-B52D-DDBF69EA7DE4}"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CDFF28-522A-4B1D-8087-756A4007AC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2230C-6996-465E-B52D-DDBF69EA7DE4}"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CDFF28-522A-4B1D-8087-756A4007AC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F2230C-6996-465E-B52D-DDBF69EA7DE4}" type="datetimeFigureOut">
              <a:rPr lang="en-US" smtClean="0"/>
              <a:pPr/>
              <a:t>3/21/2011</a:t>
            </a:fld>
            <a:endParaRPr lang="en-US"/>
          </a:p>
        </p:txBody>
      </p:sp>
      <p:sp>
        <p:nvSpPr>
          <p:cNvPr id="7" name="Slide Number Placeholder 6"/>
          <p:cNvSpPr>
            <a:spLocks noGrp="1"/>
          </p:cNvSpPr>
          <p:nvPr>
            <p:ph type="sldNum" sz="quarter" idx="12"/>
          </p:nvPr>
        </p:nvSpPr>
        <p:spPr/>
        <p:txBody>
          <a:bodyPr/>
          <a:lstStyle/>
          <a:p>
            <a:fld id="{E0CDFF28-522A-4B1D-8087-756A4007ACF4}"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2230C-6996-465E-B52D-DDBF69EA7DE4}" type="datetimeFigureOut">
              <a:rPr lang="en-US" smtClean="0"/>
              <a:pPr/>
              <a:t>3/21/2011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0CDFF28-522A-4B1D-8087-756A4007AC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6F2230C-6996-465E-B52D-DDBF69EA7DE4}" type="datetimeFigureOut">
              <a:rPr lang="en-US" smtClean="0"/>
              <a:pPr/>
              <a:t>3/21/2011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0CDFF28-522A-4B1D-8087-756A4007AC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nergystar.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hyperlink" Target="http://www1.eere.energy.gov/fem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epeat.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hyperlink" Target="http://www.epa.gov/watersens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hyperlink" Target="http://www.epa.gov/WaterSense/product_search.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epa.gov/dfe/pubs/pwb/tech_rep/fedregs/regsecta.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hyperlink" Target="http://www.epa.gov/ozone/snap/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sh.fnal.gov/xms/Resources/EP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esh.fnal.gov/xms/Resources/EP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esh.fnal.gov/xms/Resources/EPP"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esh.fnal.gov/xms/Resources/EPP"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esh.fnal.gov/xms/Resources/EP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esh.fnal.gov/xms/Resources/EP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esh.fnal.gov/xms/Resources/EPP" TargetMode="Externa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esh.fnal.gov/xms/Resources/EPP"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esh.fnal.gov/xms/Resources/EPP"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1.eere.energy.gov/femp/regulations/eo13514.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Sustainable Acquisition</a:t>
            </a:r>
            <a:endParaRPr lang="en-US" dirty="0"/>
          </a:p>
        </p:txBody>
      </p:sp>
      <p:sp>
        <p:nvSpPr>
          <p:cNvPr id="3" name="Subtitle 2"/>
          <p:cNvSpPr>
            <a:spLocks noGrp="1"/>
          </p:cNvSpPr>
          <p:nvPr>
            <p:ph type="subTitle" idx="1"/>
          </p:nvPr>
        </p:nvSpPr>
        <p:spPr/>
        <p:txBody>
          <a:bodyPr/>
          <a:lstStyle/>
          <a:p>
            <a:r>
              <a:rPr lang="en-US" dirty="0" smtClean="0"/>
              <a:t>Fermilab’s SA Program</a:t>
            </a:r>
            <a:endParaRPr lang="en-US" dirty="0"/>
          </a:p>
        </p:txBody>
      </p:sp>
      <p:pic>
        <p:nvPicPr>
          <p:cNvPr id="28673" name="Picture 1" descr="epp_doe_globe"/>
          <p:cNvPicPr>
            <a:picLocks noChangeAspect="1" noChangeArrowheads="1"/>
          </p:cNvPicPr>
          <p:nvPr/>
        </p:nvPicPr>
        <p:blipFill>
          <a:blip r:embed="rId3" cstate="print"/>
          <a:srcRect/>
          <a:stretch>
            <a:fillRect/>
          </a:stretch>
        </p:blipFill>
        <p:spPr bwMode="auto">
          <a:xfrm>
            <a:off x="457200" y="1600200"/>
            <a:ext cx="3962400" cy="283091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Responsibilities - Continued</a:t>
            </a:r>
            <a:endParaRPr lang="en-US" dirty="0"/>
          </a:p>
        </p:txBody>
      </p:sp>
      <p:sp>
        <p:nvSpPr>
          <p:cNvPr id="3" name="Content Placeholder 2"/>
          <p:cNvSpPr>
            <a:spLocks noGrp="1"/>
          </p:cNvSpPr>
          <p:nvPr>
            <p:ph idx="1"/>
          </p:nvPr>
        </p:nvSpPr>
        <p:spPr>
          <a:xfrm>
            <a:off x="457200" y="1600200"/>
            <a:ext cx="8077200" cy="4999038"/>
          </a:xfrm>
        </p:spPr>
        <p:txBody>
          <a:bodyPr>
            <a:normAutofit/>
          </a:bodyPr>
          <a:lstStyle/>
          <a:p>
            <a:r>
              <a:rPr lang="en-US" dirty="0" smtClean="0"/>
              <a:t>Employees:</a:t>
            </a:r>
          </a:p>
          <a:p>
            <a:pPr lvl="1"/>
            <a:r>
              <a:rPr lang="en-US" dirty="0" smtClean="0"/>
              <a:t>Specify SA items in service and product contracts. In addition, purchase SA products any time a SA product is available and meets the purchaser’s requirements. </a:t>
            </a:r>
          </a:p>
          <a:p>
            <a:pPr lvl="1"/>
            <a:r>
              <a:rPr lang="en-US" dirty="0" smtClean="0"/>
              <a:t>Complete the SA training.</a:t>
            </a:r>
          </a:p>
          <a:p>
            <a:r>
              <a:rPr lang="en-US" dirty="0" smtClean="0"/>
              <a:t>D/S/C Environmental Officers:</a:t>
            </a:r>
          </a:p>
          <a:p>
            <a:pPr lvl="1"/>
            <a:r>
              <a:rPr lang="en-US" dirty="0" smtClean="0"/>
              <a:t>Provide guidance for all employees regarding Sustainable Acquisition.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Products Available</a:t>
            </a:r>
            <a:endParaRPr lang="en-US" dirty="0"/>
          </a:p>
        </p:txBody>
      </p:sp>
      <p:sp>
        <p:nvSpPr>
          <p:cNvPr id="3" name="Content Placeholder 2"/>
          <p:cNvSpPr>
            <a:spLocks noGrp="1"/>
          </p:cNvSpPr>
          <p:nvPr>
            <p:ph idx="1"/>
          </p:nvPr>
        </p:nvSpPr>
        <p:spPr/>
        <p:txBody>
          <a:bodyPr/>
          <a:lstStyle/>
          <a:p>
            <a:r>
              <a:rPr lang="en-US" dirty="0" smtClean="0"/>
              <a:t>Biobased products</a:t>
            </a:r>
          </a:p>
          <a:p>
            <a:r>
              <a:rPr lang="en-US" dirty="0" smtClean="0"/>
              <a:t>Recycled content products</a:t>
            </a:r>
          </a:p>
          <a:p>
            <a:r>
              <a:rPr lang="en-US" dirty="0" smtClean="0"/>
              <a:t>Alternative fuels/vehicles</a:t>
            </a:r>
          </a:p>
          <a:p>
            <a:r>
              <a:rPr lang="en-US" dirty="0" smtClean="0"/>
              <a:t>Energy/water efficient products</a:t>
            </a:r>
          </a:p>
          <a:p>
            <a:r>
              <a:rPr lang="en-US" dirty="0" smtClean="0"/>
              <a:t>Non-ozone depleting products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Biobased Products</a:t>
            </a:r>
            <a:endParaRPr lang="en-US" dirty="0"/>
          </a:p>
        </p:txBody>
      </p:sp>
      <p:sp>
        <p:nvSpPr>
          <p:cNvPr id="3" name="Content Placeholder 2"/>
          <p:cNvSpPr>
            <a:spLocks noGrp="1"/>
          </p:cNvSpPr>
          <p:nvPr>
            <p:ph idx="1"/>
          </p:nvPr>
        </p:nvSpPr>
        <p:spPr/>
        <p:txBody>
          <a:bodyPr/>
          <a:lstStyle/>
          <a:p>
            <a:r>
              <a:rPr lang="en-US" dirty="0" smtClean="0"/>
              <a:t>Biobased products are commercial or industrial products that are composed in whole, or in significant part, of biological products or renewable domestic agricultural materials or forestry materials.</a:t>
            </a:r>
          </a:p>
          <a:p>
            <a:pPr>
              <a:buNone/>
            </a:pPr>
            <a:endParaRPr lang="en-US" dirty="0" smtClean="0"/>
          </a:p>
          <a:p>
            <a:endParaRPr lang="en-US" dirty="0"/>
          </a:p>
        </p:txBody>
      </p:sp>
      <p:pic>
        <p:nvPicPr>
          <p:cNvPr id="11265" name="Picture 1"/>
          <p:cNvPicPr>
            <a:picLocks noChangeAspect="1" noChangeArrowheads="1"/>
          </p:cNvPicPr>
          <p:nvPr/>
        </p:nvPicPr>
        <p:blipFill>
          <a:blip r:embed="rId3" cstate="print"/>
          <a:srcRect/>
          <a:stretch>
            <a:fillRect/>
          </a:stretch>
        </p:blipFill>
        <p:spPr bwMode="auto">
          <a:xfrm>
            <a:off x="2362200" y="4191000"/>
            <a:ext cx="4495800" cy="2425061"/>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Biobased Products</a:t>
            </a:r>
            <a:endParaRPr lang="en-US" dirty="0"/>
          </a:p>
        </p:txBody>
      </p:sp>
      <p:sp>
        <p:nvSpPr>
          <p:cNvPr id="3" name="Content Placeholder 2"/>
          <p:cNvSpPr>
            <a:spLocks noGrp="1"/>
          </p:cNvSpPr>
          <p:nvPr>
            <p:ph idx="1"/>
          </p:nvPr>
        </p:nvSpPr>
        <p:spPr>
          <a:xfrm>
            <a:off x="434546" y="2133600"/>
            <a:ext cx="8099854" cy="4846638"/>
          </a:xfrm>
        </p:spPr>
        <p:txBody>
          <a:bodyPr>
            <a:normAutofit fontScale="92500" lnSpcReduction="20000"/>
          </a:bodyPr>
          <a:lstStyle/>
          <a:p>
            <a:r>
              <a:rPr lang="en-US" dirty="0" smtClean="0"/>
              <a:t>Biobased product categories include:</a:t>
            </a:r>
          </a:p>
          <a:p>
            <a:pPr lvl="1"/>
            <a:r>
              <a:rPr lang="en-US" dirty="0" smtClean="0"/>
              <a:t>Adhesives &amp; sealants</a:t>
            </a:r>
          </a:p>
          <a:p>
            <a:pPr lvl="1"/>
            <a:r>
              <a:rPr lang="en-US" dirty="0" smtClean="0"/>
              <a:t>Construction materials—caulk, insulation, carpet, roofing sealant</a:t>
            </a:r>
          </a:p>
          <a:p>
            <a:pPr lvl="1"/>
            <a:r>
              <a:rPr lang="en-US" dirty="0" smtClean="0"/>
              <a:t>Fibers, papers &amp; packaging</a:t>
            </a:r>
          </a:p>
          <a:p>
            <a:pPr lvl="1"/>
            <a:r>
              <a:rPr lang="en-US" dirty="0" smtClean="0"/>
              <a:t>Fuel additives</a:t>
            </a:r>
          </a:p>
          <a:p>
            <a:pPr lvl="1"/>
            <a:r>
              <a:rPr lang="en-US" dirty="0" smtClean="0"/>
              <a:t>Landscaping materials—compost and fertilizer</a:t>
            </a:r>
          </a:p>
          <a:p>
            <a:pPr lvl="1"/>
            <a:r>
              <a:rPr lang="en-US" dirty="0" smtClean="0"/>
              <a:t>Lubricants &amp; functional fluids</a:t>
            </a:r>
          </a:p>
          <a:p>
            <a:pPr lvl="1"/>
            <a:r>
              <a:rPr lang="en-US" dirty="0" smtClean="0"/>
              <a:t>Paints &amp; coatings </a:t>
            </a:r>
          </a:p>
          <a:p>
            <a:pPr lvl="1"/>
            <a:r>
              <a:rPr lang="en-US" dirty="0" smtClean="0"/>
              <a:t>Plant and vegetable inks</a:t>
            </a:r>
          </a:p>
          <a:p>
            <a:pPr lvl="1"/>
            <a:r>
              <a:rPr lang="en-US" dirty="0" smtClean="0"/>
              <a:t>Plastics—derived from renewable </a:t>
            </a:r>
            <a:r>
              <a:rPr lang="en-US" dirty="0" err="1" smtClean="0"/>
              <a:t>feedstocks</a:t>
            </a:r>
            <a:endParaRPr lang="en-US" dirty="0" smtClean="0"/>
          </a:p>
          <a:p>
            <a:pPr lvl="1"/>
            <a:r>
              <a:rPr lang="en-US" dirty="0" smtClean="0"/>
              <a:t>Solvents &amp; cleaners—products that meet the Green Seal standards</a:t>
            </a:r>
          </a:p>
          <a:p>
            <a:pPr lvl="1"/>
            <a:r>
              <a:rPr lang="en-US" dirty="0" smtClean="0"/>
              <a:t>Sorbents—peat moss, corn cobs, wool-based, cotton-based, etc.</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Biobased Products - Examples</a:t>
            </a:r>
            <a:endParaRPr lang="en-US" dirty="0"/>
          </a:p>
        </p:txBody>
      </p:sp>
      <p:sp>
        <p:nvSpPr>
          <p:cNvPr id="3" name="Content Placeholder 2"/>
          <p:cNvSpPr>
            <a:spLocks noGrp="1"/>
          </p:cNvSpPr>
          <p:nvPr>
            <p:ph idx="1"/>
          </p:nvPr>
        </p:nvSpPr>
        <p:spPr>
          <a:xfrm>
            <a:off x="457200" y="2209800"/>
            <a:ext cx="8077200" cy="4267200"/>
          </a:xfrm>
        </p:spPr>
        <p:txBody>
          <a:bodyPr>
            <a:normAutofit/>
          </a:bodyPr>
          <a:lstStyle/>
          <a:p>
            <a:r>
              <a:rPr lang="en-US" dirty="0" smtClean="0"/>
              <a:t>Construction materials can be made from residues of sugar cane, bamboo, corn, and soybeans.</a:t>
            </a:r>
          </a:p>
          <a:p>
            <a:r>
              <a:rPr lang="en-US" dirty="0" smtClean="0"/>
              <a:t>Disposable cutlery and take-out containers can be made from cornstarch, potato starch, wheat and sugar cane.</a:t>
            </a:r>
          </a:p>
          <a:p>
            <a:r>
              <a:rPr lang="en-US" dirty="0" smtClean="0"/>
              <a:t>Cleaning chemicals can be made with citrus rinds.</a:t>
            </a:r>
          </a:p>
          <a:p>
            <a:r>
              <a:rPr lang="en-US" dirty="0" smtClean="0"/>
              <a:t>Clothing, such as socks and t-shirts, can be made from a biopolymer fabric spun from converted corn sugar.</a:t>
            </a:r>
          </a:p>
        </p:txBody>
      </p:sp>
      <p:pic>
        <p:nvPicPr>
          <p:cNvPr id="7" name="Picture 6" descr="Cold beverage cup.jpg"/>
          <p:cNvPicPr>
            <a:picLocks noChangeAspect="1"/>
          </p:cNvPicPr>
          <p:nvPr/>
        </p:nvPicPr>
        <p:blipFill>
          <a:blip r:embed="rId3" cstate="print"/>
          <a:stretch>
            <a:fillRect/>
          </a:stretch>
        </p:blipFill>
        <p:spPr>
          <a:xfrm>
            <a:off x="7086600" y="53546"/>
            <a:ext cx="1447800" cy="144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58" t="13683" r="21048" b="25464"/>
          <a:stretch/>
        </p:blipFill>
        <p:spPr bwMode="auto">
          <a:xfrm>
            <a:off x="990600" y="762000"/>
            <a:ext cx="7265774" cy="59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499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Recycled Content Products</a:t>
            </a:r>
            <a:endParaRPr lang="en-US" dirty="0"/>
          </a:p>
        </p:txBody>
      </p:sp>
      <p:sp>
        <p:nvSpPr>
          <p:cNvPr id="3" name="Content Placeholder 2"/>
          <p:cNvSpPr>
            <a:spLocks noGrp="1"/>
          </p:cNvSpPr>
          <p:nvPr>
            <p:ph idx="1"/>
          </p:nvPr>
        </p:nvSpPr>
        <p:spPr/>
        <p:txBody>
          <a:bodyPr/>
          <a:lstStyle/>
          <a:p>
            <a:r>
              <a:rPr lang="en-US" dirty="0" smtClean="0"/>
              <a:t>Recycled products are materials that have been recovered or diverted from solid waste and have been utilized in place of raw or virgin material in manufacturing a product. </a:t>
            </a:r>
          </a:p>
          <a:p>
            <a:pPr>
              <a:buNone/>
            </a:pPr>
            <a:endParaRPr lang="en-US" dirty="0" smtClean="0"/>
          </a:p>
          <a:p>
            <a:endParaRPr lang="en-US" dirty="0"/>
          </a:p>
        </p:txBody>
      </p:sp>
      <p:pic>
        <p:nvPicPr>
          <p:cNvPr id="9217" name="Picture 1"/>
          <p:cNvPicPr>
            <a:picLocks noChangeAspect="1" noChangeArrowheads="1"/>
          </p:cNvPicPr>
          <p:nvPr/>
        </p:nvPicPr>
        <p:blipFill>
          <a:blip r:embed="rId3" cstate="print"/>
          <a:srcRect/>
          <a:stretch>
            <a:fillRect/>
          </a:stretch>
        </p:blipFill>
        <p:spPr bwMode="auto">
          <a:xfrm>
            <a:off x="5791200" y="4191000"/>
            <a:ext cx="2435001" cy="1819488"/>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Recycled Content Products</a:t>
            </a:r>
            <a:endParaRPr lang="en-US" dirty="0"/>
          </a:p>
        </p:txBody>
      </p:sp>
      <p:sp>
        <p:nvSpPr>
          <p:cNvPr id="3" name="Content Placeholder 2"/>
          <p:cNvSpPr>
            <a:spLocks noGrp="1"/>
          </p:cNvSpPr>
          <p:nvPr>
            <p:ph idx="1"/>
          </p:nvPr>
        </p:nvSpPr>
        <p:spPr>
          <a:xfrm>
            <a:off x="304800" y="2133600"/>
            <a:ext cx="8534400" cy="4495800"/>
          </a:xfrm>
        </p:spPr>
        <p:txBody>
          <a:bodyPr>
            <a:normAutofit fontScale="92500"/>
          </a:bodyPr>
          <a:lstStyle/>
          <a:p>
            <a:r>
              <a:rPr lang="en-US" dirty="0" smtClean="0"/>
              <a:t>Products containing recycled content include:</a:t>
            </a:r>
          </a:p>
          <a:p>
            <a:pPr lvl="1"/>
            <a:r>
              <a:rPr lang="en-US" dirty="0" smtClean="0"/>
              <a:t>Office supplies—paper, toner cartridges, folders, furniture, etc.</a:t>
            </a:r>
          </a:p>
          <a:p>
            <a:pPr lvl="1"/>
            <a:r>
              <a:rPr lang="en-US" dirty="0" smtClean="0"/>
              <a:t>Custodial supplies—tissue/towels, trash containers &amp; bags, etc.</a:t>
            </a:r>
          </a:p>
          <a:p>
            <a:pPr lvl="1"/>
            <a:r>
              <a:rPr lang="en-US" dirty="0" smtClean="0"/>
              <a:t>Construction materials—carpet, cement, fiberboard, insulation, latex paint, etc.</a:t>
            </a:r>
          </a:p>
          <a:p>
            <a:pPr lvl="1"/>
            <a:r>
              <a:rPr lang="en-US" dirty="0" smtClean="0"/>
              <a:t>Landscaping materials—compost, edging, hoses, lumber, mulch, etc.</a:t>
            </a:r>
          </a:p>
          <a:p>
            <a:pPr lvl="1"/>
            <a:r>
              <a:rPr lang="en-US" dirty="0" smtClean="0"/>
              <a:t>Park &amp; recreation products—benches, fencing, etc.</a:t>
            </a:r>
          </a:p>
          <a:p>
            <a:pPr lvl="1"/>
            <a:r>
              <a:rPr lang="en-US" dirty="0" smtClean="0"/>
              <a:t>Transportation products—barricades, cones, parking stops, etc.</a:t>
            </a:r>
          </a:p>
          <a:p>
            <a:pPr lvl="1"/>
            <a:r>
              <a:rPr lang="en-US" dirty="0" smtClean="0"/>
              <a:t>Vehicular products—coolants, oil, tires, etc.</a:t>
            </a:r>
          </a:p>
          <a:p>
            <a:pPr lvl="1"/>
            <a:r>
              <a:rPr lang="en-US" dirty="0" smtClean="0"/>
              <a:t>Miscellaneous—awards, drums, mats, sorbents, signs, etc.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Fuels/Vehicles</a:t>
            </a:r>
            <a:endParaRPr lang="en-US" dirty="0"/>
          </a:p>
        </p:txBody>
      </p:sp>
      <p:sp>
        <p:nvSpPr>
          <p:cNvPr id="3" name="Content Placeholder 2"/>
          <p:cNvSpPr>
            <a:spLocks noGrp="1"/>
          </p:cNvSpPr>
          <p:nvPr>
            <p:ph idx="1"/>
          </p:nvPr>
        </p:nvSpPr>
        <p:spPr/>
        <p:txBody>
          <a:bodyPr/>
          <a:lstStyle/>
          <a:p>
            <a:r>
              <a:rPr lang="en-US" dirty="0" smtClean="0"/>
              <a:t>Federal sites are required to purchase alternative-fuel vehicles, and operate dual-fueled vehicles on alternative fuel.  Use of these fuels will reduce our dependence on foreign oil, and improve air quality.</a:t>
            </a:r>
          </a:p>
          <a:p>
            <a:pPr>
              <a:buNone/>
            </a:pPr>
            <a:endParaRPr lang="en-US" dirty="0" smtClean="0"/>
          </a:p>
          <a:p>
            <a:endParaRPr lang="en-US" dirty="0"/>
          </a:p>
        </p:txBody>
      </p:sp>
      <p:pic>
        <p:nvPicPr>
          <p:cNvPr id="7170" name="Picture 2" descr="Photo of a hand holding an ear of corn next to an E85 pump."/>
          <p:cNvPicPr>
            <a:picLocks noChangeAspect="1" noChangeArrowheads="1"/>
          </p:cNvPicPr>
          <p:nvPr/>
        </p:nvPicPr>
        <p:blipFill>
          <a:blip r:embed="rId3" cstate="print"/>
          <a:srcRect/>
          <a:stretch>
            <a:fillRect/>
          </a:stretch>
        </p:blipFill>
        <p:spPr bwMode="auto">
          <a:xfrm>
            <a:off x="4959232" y="4724400"/>
            <a:ext cx="2660933" cy="1657804"/>
          </a:xfrm>
          <a:prstGeom prst="rect">
            <a:avLst/>
          </a:prstGeom>
          <a:noFill/>
        </p:spPr>
      </p:pic>
      <p:pic>
        <p:nvPicPr>
          <p:cNvPr id="4" name="Picture 2" descr="Photo of a hand holding soy beans."/>
          <p:cNvPicPr>
            <a:picLocks noChangeAspect="1" noChangeArrowheads="1"/>
          </p:cNvPicPr>
          <p:nvPr/>
        </p:nvPicPr>
        <p:blipFill>
          <a:blip r:embed="rId4" cstate="print"/>
          <a:srcRect/>
          <a:stretch>
            <a:fillRect/>
          </a:stretch>
        </p:blipFill>
        <p:spPr bwMode="auto">
          <a:xfrm>
            <a:off x="1824949" y="4724400"/>
            <a:ext cx="2055876" cy="16316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Fuels/Vehicles</a:t>
            </a:r>
            <a:endParaRPr lang="en-US" dirty="0"/>
          </a:p>
        </p:txBody>
      </p:sp>
      <p:sp>
        <p:nvSpPr>
          <p:cNvPr id="3" name="Content Placeholder 2"/>
          <p:cNvSpPr>
            <a:spLocks noGrp="1"/>
          </p:cNvSpPr>
          <p:nvPr>
            <p:ph sz="quarter" idx="13"/>
          </p:nvPr>
        </p:nvSpPr>
        <p:spPr/>
        <p:txBody>
          <a:bodyPr>
            <a:normAutofit/>
          </a:bodyPr>
          <a:lstStyle/>
          <a:p>
            <a:r>
              <a:rPr lang="en-US" dirty="0" smtClean="0"/>
              <a:t>Types of Alternative Fuels:</a:t>
            </a:r>
          </a:p>
          <a:p>
            <a:pPr lvl="1"/>
            <a:r>
              <a:rPr lang="en-US" dirty="0" smtClean="0"/>
              <a:t>Biodiesel</a:t>
            </a:r>
          </a:p>
          <a:p>
            <a:pPr lvl="1"/>
            <a:r>
              <a:rPr lang="en-US" dirty="0" smtClean="0"/>
              <a:t>Ethanol</a:t>
            </a:r>
          </a:p>
          <a:p>
            <a:pPr lvl="1"/>
            <a:r>
              <a:rPr lang="en-US" dirty="0" smtClean="0"/>
              <a:t>Hydrogen</a:t>
            </a:r>
          </a:p>
          <a:p>
            <a:pPr lvl="1"/>
            <a:r>
              <a:rPr lang="en-US" dirty="0" smtClean="0"/>
              <a:t>Natural gas</a:t>
            </a:r>
          </a:p>
          <a:p>
            <a:pPr lvl="1"/>
            <a:r>
              <a:rPr lang="en-US" dirty="0" smtClean="0"/>
              <a:t>Propane</a:t>
            </a:r>
          </a:p>
          <a:p>
            <a:endParaRPr lang="en-US" dirty="0"/>
          </a:p>
        </p:txBody>
      </p:sp>
      <p:sp>
        <p:nvSpPr>
          <p:cNvPr id="4" name="Content Placeholder 3"/>
          <p:cNvSpPr>
            <a:spLocks noGrp="1"/>
          </p:cNvSpPr>
          <p:nvPr>
            <p:ph sz="quarter" idx="14"/>
          </p:nvPr>
        </p:nvSpPr>
        <p:spPr/>
        <p:txBody>
          <a:bodyPr>
            <a:normAutofit fontScale="92500" lnSpcReduction="10000"/>
          </a:bodyPr>
          <a:lstStyle/>
          <a:p>
            <a:r>
              <a:rPr lang="en-US" dirty="0" smtClean="0"/>
              <a:t>Types of Alternative Vehicles:</a:t>
            </a:r>
          </a:p>
          <a:p>
            <a:pPr lvl="1"/>
            <a:r>
              <a:rPr lang="en-US" dirty="0" smtClean="0"/>
              <a:t>Flex-fuel</a:t>
            </a:r>
          </a:p>
          <a:p>
            <a:pPr lvl="1"/>
            <a:r>
              <a:rPr lang="en-US" dirty="0" smtClean="0"/>
              <a:t>Natural gas</a:t>
            </a:r>
          </a:p>
          <a:p>
            <a:pPr lvl="1"/>
            <a:r>
              <a:rPr lang="en-US" dirty="0" smtClean="0"/>
              <a:t>Propane</a:t>
            </a:r>
          </a:p>
          <a:p>
            <a:pPr lvl="1"/>
            <a:r>
              <a:rPr lang="en-US" dirty="0" smtClean="0"/>
              <a:t>Hybrid</a:t>
            </a:r>
          </a:p>
          <a:p>
            <a:pPr lvl="1"/>
            <a:r>
              <a:rPr lang="en-US" dirty="0" smtClean="0"/>
              <a:t>Plug-in hybrid</a:t>
            </a:r>
          </a:p>
          <a:p>
            <a:pPr lvl="1"/>
            <a:r>
              <a:rPr lang="en-US" dirty="0" smtClean="0"/>
              <a:t>Electric</a:t>
            </a:r>
          </a:p>
          <a:p>
            <a:pPr lvl="1"/>
            <a:r>
              <a:rPr lang="en-US" dirty="0" smtClean="0"/>
              <a:t>Fuel cell</a:t>
            </a:r>
          </a:p>
          <a:p>
            <a:pPr lvl="1"/>
            <a:r>
              <a:rPr lang="en-US" dirty="0" smtClean="0"/>
              <a:t>Diesel</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2332037"/>
            <a:ext cx="8839200" cy="3382963"/>
          </a:xfrm>
        </p:spPr>
        <p:txBody>
          <a:bodyPr>
            <a:normAutofit lnSpcReduction="10000"/>
          </a:bodyPr>
          <a:lstStyle/>
          <a:p>
            <a:r>
              <a:rPr lang="en-US" dirty="0" smtClean="0"/>
              <a:t>What is Sustainable Acquisition?</a:t>
            </a:r>
          </a:p>
          <a:p>
            <a:r>
              <a:rPr lang="en-US" dirty="0" smtClean="0"/>
              <a:t>Requirements</a:t>
            </a:r>
          </a:p>
          <a:p>
            <a:r>
              <a:rPr lang="en-US" dirty="0" smtClean="0"/>
              <a:t>Responsibilities</a:t>
            </a:r>
          </a:p>
          <a:p>
            <a:r>
              <a:rPr lang="en-US" dirty="0"/>
              <a:t>Types of SA products</a:t>
            </a:r>
          </a:p>
          <a:p>
            <a:r>
              <a:rPr lang="en-US" dirty="0" smtClean="0"/>
              <a:t>Exceptions</a:t>
            </a:r>
          </a:p>
          <a:p>
            <a:r>
              <a:rPr lang="en-US" dirty="0" smtClean="0"/>
              <a:t>Resources</a:t>
            </a:r>
          </a:p>
          <a:p>
            <a:r>
              <a:rPr lang="en-US" dirty="0" smtClean="0"/>
              <a:t>SA Issues</a:t>
            </a:r>
          </a:p>
          <a:p>
            <a:r>
              <a:rPr lang="en-US" dirty="0" smtClean="0"/>
              <a:t>SA’s Future</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Energy-Efficient Products</a:t>
            </a:r>
            <a:endParaRPr lang="en-US" dirty="0"/>
          </a:p>
        </p:txBody>
      </p:sp>
      <p:sp>
        <p:nvSpPr>
          <p:cNvPr id="3" name="Content Placeholder 2"/>
          <p:cNvSpPr>
            <a:spLocks noGrp="1"/>
          </p:cNvSpPr>
          <p:nvPr>
            <p:ph idx="1"/>
          </p:nvPr>
        </p:nvSpPr>
        <p:spPr>
          <a:xfrm>
            <a:off x="1043492" y="2323652"/>
            <a:ext cx="7109908" cy="3508977"/>
          </a:xfrm>
        </p:spPr>
        <p:txBody>
          <a:bodyPr>
            <a:normAutofit lnSpcReduction="10000"/>
          </a:bodyPr>
          <a:lstStyle/>
          <a:p>
            <a:r>
              <a:rPr lang="en-US" dirty="0" smtClean="0"/>
              <a:t>Products such as lighting, appliances, office equipment, etc. all have energy-efficient options.  </a:t>
            </a:r>
          </a:p>
          <a:p>
            <a:r>
              <a:rPr lang="en-US" dirty="0" smtClean="0"/>
              <a:t>Federal sites are required to give preference to </a:t>
            </a:r>
            <a:r>
              <a:rPr lang="en-US" dirty="0" smtClean="0">
                <a:hlinkClick r:id="rId3"/>
              </a:rPr>
              <a:t>Energy Star </a:t>
            </a:r>
            <a:r>
              <a:rPr lang="en-US" dirty="0" smtClean="0"/>
              <a:t>qualified or </a:t>
            </a:r>
            <a:r>
              <a:rPr lang="en-US" dirty="0" smtClean="0">
                <a:hlinkClick r:id="rId4"/>
              </a:rPr>
              <a:t>FEMP</a:t>
            </a:r>
            <a:r>
              <a:rPr lang="en-US" dirty="0" smtClean="0"/>
              <a:t> (Federal Energy Management Program) designated products.</a:t>
            </a:r>
          </a:p>
          <a:p>
            <a:r>
              <a:rPr lang="en-US" dirty="0" smtClean="0"/>
              <a:t>Need to reduce energy intensity 3% annually, 30% FY15 (baseline year FY2003)</a:t>
            </a:r>
          </a:p>
        </p:txBody>
      </p:sp>
      <p:pic>
        <p:nvPicPr>
          <p:cNvPr id="6146" name="Picture 2" descr="http://www.energystar.gov/images/home_page/logo_cover.gif"/>
          <p:cNvPicPr>
            <a:picLocks noChangeAspect="1" noChangeArrowheads="1"/>
          </p:cNvPicPr>
          <p:nvPr/>
        </p:nvPicPr>
        <p:blipFill>
          <a:blip r:embed="rId5" cstate="print"/>
          <a:srcRect/>
          <a:stretch>
            <a:fillRect/>
          </a:stretch>
        </p:blipFill>
        <p:spPr bwMode="auto">
          <a:xfrm>
            <a:off x="155575" y="-661988"/>
            <a:ext cx="1362075" cy="1390651"/>
          </a:xfrm>
          <a:prstGeom prst="rect">
            <a:avLst/>
          </a:prstGeom>
          <a:noFill/>
        </p:spPr>
      </p:pic>
      <p:pic>
        <p:nvPicPr>
          <p:cNvPr id="6148" name="Picture 4" descr="http://www.scu.edu/sustainability/soap/images/EnergyStarLogo.jpg"/>
          <p:cNvPicPr>
            <a:picLocks noChangeAspect="1" noChangeArrowheads="1"/>
          </p:cNvPicPr>
          <p:nvPr/>
        </p:nvPicPr>
        <p:blipFill>
          <a:blip r:embed="rId6" cstate="print"/>
          <a:srcRect/>
          <a:stretch>
            <a:fillRect/>
          </a:stretch>
        </p:blipFill>
        <p:spPr bwMode="auto">
          <a:xfrm>
            <a:off x="7315200" y="68348"/>
            <a:ext cx="1473200" cy="15075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Energy-Efficient Products</a:t>
            </a:r>
            <a:endParaRPr lang="en-US" dirty="0"/>
          </a:p>
        </p:txBody>
      </p:sp>
      <p:sp>
        <p:nvSpPr>
          <p:cNvPr id="3" name="Content Placeholder 2"/>
          <p:cNvSpPr>
            <a:spLocks noGrp="1"/>
          </p:cNvSpPr>
          <p:nvPr>
            <p:ph idx="1"/>
          </p:nvPr>
        </p:nvSpPr>
        <p:spPr>
          <a:xfrm>
            <a:off x="304800" y="2209800"/>
            <a:ext cx="8153400" cy="4419600"/>
          </a:xfrm>
        </p:spPr>
        <p:txBody>
          <a:bodyPr>
            <a:normAutofit fontScale="92500" lnSpcReduction="10000"/>
          </a:bodyPr>
          <a:lstStyle/>
          <a:p>
            <a:r>
              <a:rPr lang="en-US" dirty="0" smtClean="0"/>
              <a:t>Computers and other electronics are assessed through </a:t>
            </a:r>
            <a:r>
              <a:rPr lang="en-US" dirty="0" smtClean="0">
                <a:hlinkClick r:id="rId3"/>
              </a:rPr>
              <a:t>EPEAT</a:t>
            </a:r>
            <a:r>
              <a:rPr lang="en-US" dirty="0" smtClean="0"/>
              <a:t> (Electronic Product Environmental Assessment Tool).  </a:t>
            </a:r>
          </a:p>
          <a:p>
            <a:r>
              <a:rPr lang="en-US" dirty="0" smtClean="0"/>
              <a:t>EPEAT reviews not only the energy efficiency, but also the product’s recyclable content, use of toxic metals, end of life management, etc. </a:t>
            </a:r>
          </a:p>
          <a:p>
            <a:r>
              <a:rPr lang="en-US" dirty="0" smtClean="0"/>
              <a:t>Examples of a few criteria in EPEAT standards</a:t>
            </a:r>
          </a:p>
          <a:p>
            <a:pPr lvl="1"/>
            <a:r>
              <a:rPr lang="en-US" dirty="0" smtClean="0"/>
              <a:t>Restricts cadmium, </a:t>
            </a:r>
            <a:r>
              <a:rPr lang="en-US" dirty="0" err="1" smtClean="0"/>
              <a:t>hexavalent</a:t>
            </a:r>
            <a:r>
              <a:rPr lang="en-US" dirty="0" smtClean="0"/>
              <a:t> chromium, lead, mercury</a:t>
            </a:r>
          </a:p>
          <a:p>
            <a:pPr lvl="1"/>
            <a:r>
              <a:rPr lang="en-US" dirty="0" smtClean="0"/>
              <a:t>Specifies less material or post-consumer recycled or </a:t>
            </a:r>
            <a:r>
              <a:rPr lang="en-US" dirty="0" err="1" smtClean="0"/>
              <a:t>biobased</a:t>
            </a:r>
            <a:r>
              <a:rPr lang="en-US" dirty="0" smtClean="0"/>
              <a:t> plastic content</a:t>
            </a:r>
          </a:p>
          <a:p>
            <a:pPr lvl="1"/>
            <a:r>
              <a:rPr lang="en-US" dirty="0" smtClean="0"/>
              <a:t>Specifies design for longevity, reuse, take back including packaging</a:t>
            </a:r>
          </a:p>
          <a:p>
            <a:pPr lvl="1"/>
            <a:r>
              <a:rPr lang="en-US" dirty="0" smtClean="0"/>
              <a:t>Specifies Energy Star® certified equipment</a:t>
            </a:r>
          </a:p>
          <a:p>
            <a:endParaRPr lang="en-US" dirty="0"/>
          </a:p>
        </p:txBody>
      </p:sp>
      <p:pic>
        <p:nvPicPr>
          <p:cNvPr id="4" name="Picture 6" descr="http://nedvermilion.files.wordpress.com/2010/01/epeatlogo09.jpg"/>
          <p:cNvPicPr>
            <a:picLocks noChangeAspect="1" noChangeArrowheads="1"/>
          </p:cNvPicPr>
          <p:nvPr/>
        </p:nvPicPr>
        <p:blipFill>
          <a:blip r:embed="rId4" cstate="print"/>
          <a:srcRect/>
          <a:stretch>
            <a:fillRect/>
          </a:stretch>
        </p:blipFill>
        <p:spPr bwMode="auto">
          <a:xfrm>
            <a:off x="7315200" y="152400"/>
            <a:ext cx="1292225" cy="12922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Water-Efficient Products</a:t>
            </a:r>
            <a:endParaRPr lang="en-US" dirty="0"/>
          </a:p>
        </p:txBody>
      </p:sp>
      <p:sp>
        <p:nvSpPr>
          <p:cNvPr id="3" name="Content Placeholder 2"/>
          <p:cNvSpPr>
            <a:spLocks noGrp="1"/>
          </p:cNvSpPr>
          <p:nvPr>
            <p:ph idx="1"/>
          </p:nvPr>
        </p:nvSpPr>
        <p:spPr/>
        <p:txBody>
          <a:bodyPr/>
          <a:lstStyle/>
          <a:p>
            <a:r>
              <a:rPr lang="en-US" dirty="0" smtClean="0"/>
              <a:t>Water-efficient products will be marked with the </a:t>
            </a:r>
            <a:r>
              <a:rPr lang="en-US" dirty="0" smtClean="0">
                <a:hlinkClick r:id="rId3"/>
              </a:rPr>
              <a:t>WaterSense</a:t>
            </a:r>
            <a:r>
              <a:rPr lang="en-US" dirty="0" smtClean="0"/>
              <a:t> symbol, indicating that the product meets EPA’s criteria for water efficiency.  Water-efficient products include:  faucets, toilets and urinals.</a:t>
            </a:r>
          </a:p>
          <a:p>
            <a:r>
              <a:rPr lang="en-US" dirty="0" smtClean="0"/>
              <a:t>Federal agencies must reduce water use by 2% annually (using the FY2007 baseline)</a:t>
            </a:r>
          </a:p>
          <a:p>
            <a:endParaRPr lang="en-US" dirty="0"/>
          </a:p>
        </p:txBody>
      </p:sp>
      <p:pic>
        <p:nvPicPr>
          <p:cNvPr id="29698" name="Picture 2" descr="WaterSense label">
            <a:hlinkClick r:id="rId4"/>
          </p:cNvPr>
          <p:cNvPicPr>
            <a:picLocks noChangeAspect="1" noChangeArrowheads="1"/>
          </p:cNvPicPr>
          <p:nvPr/>
        </p:nvPicPr>
        <p:blipFill>
          <a:blip r:embed="rId5" cstate="print"/>
          <a:srcRect/>
          <a:stretch>
            <a:fillRect/>
          </a:stretch>
        </p:blipFill>
        <p:spPr bwMode="auto">
          <a:xfrm>
            <a:off x="7315200" y="152400"/>
            <a:ext cx="1524000" cy="1524000"/>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Non-Ozone Depleting Products </a:t>
            </a:r>
          </a:p>
        </p:txBody>
      </p:sp>
      <p:sp>
        <p:nvSpPr>
          <p:cNvPr id="3" name="Content Placeholder 2"/>
          <p:cNvSpPr>
            <a:spLocks noGrp="1"/>
          </p:cNvSpPr>
          <p:nvPr>
            <p:ph idx="1"/>
          </p:nvPr>
        </p:nvSpPr>
        <p:spPr/>
        <p:txBody>
          <a:bodyPr>
            <a:normAutofit/>
          </a:bodyPr>
          <a:lstStyle/>
          <a:p>
            <a:r>
              <a:rPr lang="en-US" dirty="0" smtClean="0"/>
              <a:t>Ozone depleting substances (ODS) are any substance on EPA’s Class I or Class II list of </a:t>
            </a:r>
            <a:r>
              <a:rPr lang="en-US" dirty="0" smtClean="0">
                <a:hlinkClick r:id="rId3"/>
              </a:rPr>
              <a:t>40 CFR Part 82</a:t>
            </a:r>
            <a:r>
              <a:rPr lang="en-US" dirty="0" smtClean="0"/>
              <a:t>. </a:t>
            </a:r>
          </a:p>
          <a:p>
            <a:endParaRPr lang="en-US" dirty="0"/>
          </a:p>
        </p:txBody>
      </p:sp>
      <p:pic>
        <p:nvPicPr>
          <p:cNvPr id="1026" name="Picture 2" descr="C:\Users\tamber\AppData\Local\Microsoft\Windows\Temporary Internet Files\Content.IE5\5GAH4CI5\MC90001452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04800"/>
            <a:ext cx="1698265"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Non-Ozone Depleting Substances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There are substitutes available for ozone-depleting products in the following categories: </a:t>
            </a:r>
          </a:p>
          <a:p>
            <a:pPr lvl="1"/>
            <a:r>
              <a:rPr lang="en-US" dirty="0"/>
              <a:t>Adhesives, coatings and inks</a:t>
            </a:r>
          </a:p>
          <a:p>
            <a:pPr lvl="1"/>
            <a:r>
              <a:rPr lang="en-US" dirty="0"/>
              <a:t>Aerosols</a:t>
            </a:r>
          </a:p>
          <a:p>
            <a:pPr lvl="1"/>
            <a:r>
              <a:rPr lang="en-US" dirty="0"/>
              <a:t>Cleaning solvents</a:t>
            </a:r>
          </a:p>
          <a:p>
            <a:pPr lvl="1"/>
            <a:r>
              <a:rPr lang="en-US" dirty="0"/>
              <a:t>Fire suppression &amp; explosion protection</a:t>
            </a:r>
          </a:p>
          <a:p>
            <a:pPr lvl="1"/>
            <a:r>
              <a:rPr lang="en-US" dirty="0"/>
              <a:t>Refrigeration &amp; air conditioning</a:t>
            </a:r>
          </a:p>
          <a:p>
            <a:r>
              <a:rPr lang="en-US" dirty="0" smtClean="0"/>
              <a:t>Alternatives can be found under the EPA’s Significant New Alternatives Policy (</a:t>
            </a:r>
            <a:r>
              <a:rPr lang="en-US" dirty="0" smtClean="0">
                <a:hlinkClick r:id="rId3"/>
              </a:rPr>
              <a:t>SNAP</a:t>
            </a:r>
            <a:r>
              <a:rPr lang="en-US" dirty="0" smtClean="0"/>
              <a:t>) program.</a:t>
            </a:r>
          </a:p>
          <a:p>
            <a:endParaRPr lang="en-US" dirty="0" smtClean="0"/>
          </a:p>
        </p:txBody>
      </p:sp>
      <p:pic>
        <p:nvPicPr>
          <p:cNvPr id="4098" name="Picture 2" descr="Ozone logo"/>
          <p:cNvPicPr>
            <a:picLocks noChangeAspect="1" noChangeArrowheads="1"/>
          </p:cNvPicPr>
          <p:nvPr/>
        </p:nvPicPr>
        <p:blipFill>
          <a:blip r:embed="rId4" cstate="print"/>
          <a:srcRect/>
          <a:stretch>
            <a:fillRect/>
          </a:stretch>
        </p:blipFill>
        <p:spPr bwMode="auto">
          <a:xfrm>
            <a:off x="7467600" y="914400"/>
            <a:ext cx="952500" cy="952500"/>
          </a:xfrm>
          <a:prstGeom prst="rect">
            <a:avLst/>
          </a:prstGeom>
          <a:noFill/>
        </p:spPr>
      </p:pic>
      <p:pic>
        <p:nvPicPr>
          <p:cNvPr id="4" name="Picture 2" descr="http://www.energystar.gov/images/home_page/logo_cover.gif"/>
          <p:cNvPicPr>
            <a:picLocks noChangeAspect="1" noChangeArrowheads="1"/>
          </p:cNvPicPr>
          <p:nvPr/>
        </p:nvPicPr>
        <p:blipFill>
          <a:blip r:embed="rId5" cstate="print"/>
          <a:srcRect/>
          <a:stretch>
            <a:fillRect/>
          </a:stretch>
        </p:blipFill>
        <p:spPr bwMode="auto">
          <a:xfrm>
            <a:off x="155575" y="-661988"/>
            <a:ext cx="1362075" cy="139065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884" r="5253" b="7669"/>
          <a:stretch/>
        </p:blipFill>
        <p:spPr bwMode="auto">
          <a:xfrm>
            <a:off x="457200" y="910281"/>
            <a:ext cx="8389903"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429000" y="1371600"/>
            <a:ext cx="2819400" cy="83820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2819400"/>
            <a:ext cx="4267200" cy="2438400"/>
          </a:xfrm>
          <a:prstGeom prst="rect">
            <a:avLst/>
          </a:prstGeom>
          <a:solidFill>
            <a:srgbClr val="FF6700">
              <a:alpha val="16078"/>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22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686800" cy="841248"/>
          </a:xfrm>
        </p:spPr>
        <p:txBody>
          <a:bodyPr>
            <a:normAutofit fontScale="90000"/>
          </a:bodyPr>
          <a:lstStyle/>
          <a:p>
            <a:r>
              <a:rPr lang="en-US" dirty="0" smtClean="0"/>
              <a:t>Use Life Cycle Analyses When selecting Green Products by Considering:</a:t>
            </a:r>
            <a:endParaRPr lang="en-US" dirty="0"/>
          </a:p>
        </p:txBody>
      </p:sp>
      <p:sp>
        <p:nvSpPr>
          <p:cNvPr id="3" name="Content Placeholder 2"/>
          <p:cNvSpPr>
            <a:spLocks noGrp="1"/>
          </p:cNvSpPr>
          <p:nvPr>
            <p:ph sz="quarter" idx="13"/>
          </p:nvPr>
        </p:nvSpPr>
        <p:spPr>
          <a:xfrm>
            <a:off x="1054608" y="2907792"/>
            <a:ext cx="3419856" cy="3493008"/>
          </a:xfrm>
        </p:spPr>
        <p:txBody>
          <a:bodyPr>
            <a:normAutofit fontScale="85000" lnSpcReduction="10000"/>
          </a:bodyPr>
          <a:lstStyle/>
          <a:p>
            <a:r>
              <a:rPr lang="en-US" dirty="0" smtClean="0"/>
              <a:t>Raw materials (Is it a renewable resource?)</a:t>
            </a:r>
          </a:p>
          <a:p>
            <a:r>
              <a:rPr lang="en-US" dirty="0" smtClean="0"/>
              <a:t>Manufacturing process (Is it energy/water efficient?)</a:t>
            </a:r>
          </a:p>
          <a:p>
            <a:r>
              <a:rPr lang="en-US" dirty="0" smtClean="0"/>
              <a:t>Packaging (Is it returnable?)</a:t>
            </a:r>
          </a:p>
          <a:p>
            <a:r>
              <a:rPr lang="en-US" dirty="0" smtClean="0"/>
              <a:t>Distribution/ transportation (Is it locally produced?)</a:t>
            </a:r>
          </a:p>
          <a:p>
            <a:endParaRPr lang="en-US" dirty="0"/>
          </a:p>
        </p:txBody>
      </p:sp>
      <p:sp>
        <p:nvSpPr>
          <p:cNvPr id="4" name="Content Placeholder 3"/>
          <p:cNvSpPr>
            <a:spLocks noGrp="1"/>
          </p:cNvSpPr>
          <p:nvPr>
            <p:ph sz="quarter" idx="14"/>
          </p:nvPr>
        </p:nvSpPr>
        <p:spPr>
          <a:xfrm>
            <a:off x="4657344" y="2907791"/>
            <a:ext cx="3419856" cy="3493008"/>
          </a:xfrm>
        </p:spPr>
        <p:txBody>
          <a:bodyPr>
            <a:normAutofit fontScale="92500" lnSpcReduction="10000"/>
          </a:bodyPr>
          <a:lstStyle/>
          <a:p>
            <a:r>
              <a:rPr lang="en-US" dirty="0" smtClean="0"/>
              <a:t>Operation (Is it energy/water efficient?)</a:t>
            </a:r>
          </a:p>
          <a:p>
            <a:r>
              <a:rPr lang="en-US" dirty="0" smtClean="0"/>
              <a:t>Maintenance (Is it healthy for staff?)</a:t>
            </a:r>
          </a:p>
          <a:p>
            <a:r>
              <a:rPr lang="en-US" dirty="0" smtClean="0"/>
              <a:t>Special handling (Is it toxic?)</a:t>
            </a:r>
          </a:p>
          <a:p>
            <a:r>
              <a:rPr lang="en-US" dirty="0" smtClean="0"/>
              <a:t>Disposal (Is it reusable or at least recyclable?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a:t>
            </a:r>
            <a:endParaRPr lang="en-US" dirty="0"/>
          </a:p>
        </p:txBody>
      </p:sp>
      <p:sp>
        <p:nvSpPr>
          <p:cNvPr id="3" name="Content Placeholder 2"/>
          <p:cNvSpPr>
            <a:spLocks noGrp="1"/>
          </p:cNvSpPr>
          <p:nvPr>
            <p:ph idx="1"/>
          </p:nvPr>
        </p:nvSpPr>
        <p:spPr>
          <a:xfrm>
            <a:off x="1043492" y="2323652"/>
            <a:ext cx="7338508" cy="4000948"/>
          </a:xfrm>
        </p:spPr>
        <p:txBody>
          <a:bodyPr>
            <a:normAutofit fontScale="92500"/>
          </a:bodyPr>
          <a:lstStyle/>
          <a:p>
            <a:pPr>
              <a:lnSpc>
                <a:spcPct val="90000"/>
              </a:lnSpc>
              <a:defRPr/>
            </a:pPr>
            <a:r>
              <a:rPr lang="en-US" dirty="0" smtClean="0"/>
              <a:t>Fermilab employees must purchase designated SA products unless the product:</a:t>
            </a:r>
          </a:p>
          <a:p>
            <a:pPr lvl="1">
              <a:buFont typeface="Wingdings" pitchFamily="2" charset="2"/>
              <a:buChar char="q"/>
            </a:pPr>
            <a:r>
              <a:rPr lang="en-US" sz="2400" dirty="0" smtClean="0"/>
              <a:t>Is not life cycle cost effective or exceeds 110% of the price of the non-sustainable item.</a:t>
            </a:r>
          </a:p>
          <a:p>
            <a:pPr lvl="1">
              <a:lnSpc>
                <a:spcPct val="90000"/>
              </a:lnSpc>
              <a:buFont typeface="Wingdings" pitchFamily="2" charset="2"/>
              <a:buChar char="q"/>
              <a:defRPr/>
            </a:pPr>
            <a:r>
              <a:rPr lang="en-US" sz="2400" dirty="0" smtClean="0"/>
              <a:t>Will not meet reasonable performance standards</a:t>
            </a:r>
          </a:p>
          <a:p>
            <a:pPr lvl="1">
              <a:lnSpc>
                <a:spcPct val="90000"/>
              </a:lnSpc>
              <a:buFont typeface="Wingdings" pitchFamily="2" charset="2"/>
              <a:buChar char="q"/>
              <a:defRPr/>
            </a:pPr>
            <a:r>
              <a:rPr lang="en-US" sz="2400" dirty="0" smtClean="0"/>
              <a:t>Is unavailable within a reasonable timeframe at a sufficient level of competition</a:t>
            </a:r>
          </a:p>
          <a:p>
            <a:r>
              <a:rPr lang="en-US" dirty="0" smtClean="0"/>
              <a:t>However, there are NO exceptions for paper</a:t>
            </a:r>
          </a:p>
          <a:p>
            <a:pPr lvl="1"/>
            <a:r>
              <a:rPr lang="en-US" dirty="0" smtClean="0"/>
              <a:t>Fermilab’s Stock Room only supplies paper containing 30% recycled material.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dirty="0" smtClean="0"/>
              <a:t>Resources – </a:t>
            </a:r>
            <a:r>
              <a:rPr lang="en-US" dirty="0" smtClean="0">
                <a:hlinkClick r:id="rId3"/>
              </a:rPr>
              <a:t>ES&amp;H Section SA Page</a:t>
            </a:r>
            <a:endParaRPr lang="en-US" dirty="0"/>
          </a:p>
        </p:txBody>
      </p:sp>
      <p:sp>
        <p:nvSpPr>
          <p:cNvPr id="3" name="Content Placeholder 2"/>
          <p:cNvSpPr>
            <a:spLocks noGrp="1"/>
          </p:cNvSpPr>
          <p:nvPr>
            <p:ph idx="1"/>
          </p:nvPr>
        </p:nvSpPr>
        <p:spPr>
          <a:xfrm>
            <a:off x="609600" y="1676400"/>
            <a:ext cx="2590800" cy="3352800"/>
          </a:xfrm>
        </p:spPr>
        <p:txBody>
          <a:bodyPr>
            <a:normAutofit/>
          </a:bodyPr>
          <a:lstStyle/>
          <a:p>
            <a:r>
              <a:rPr lang="en-US" sz="2400" dirty="0" smtClean="0"/>
              <a:t>The SA webpage links to many helpful SA resources.</a:t>
            </a:r>
          </a:p>
          <a:p>
            <a:r>
              <a:rPr lang="en-US" sz="2000" dirty="0" smtClean="0">
                <a:hlinkClick r:id="rId3"/>
              </a:rPr>
              <a:t>http://esh.fnal.gov/xms/Resources/EPP</a:t>
            </a:r>
            <a:endParaRPr lang="en-US" sz="2000" dirty="0" smtClean="0"/>
          </a:p>
        </p:txBody>
      </p:sp>
      <p:pic>
        <p:nvPicPr>
          <p:cNvPr id="6" name="Picture 2"/>
          <p:cNvPicPr>
            <a:picLocks noChangeAspect="1" noChangeArrowheads="1"/>
          </p:cNvPicPr>
          <p:nvPr/>
        </p:nvPicPr>
        <p:blipFill>
          <a:blip r:embed="rId4" cstate="print"/>
          <a:srcRect l="12500" t="16406" r="13125" b="7031"/>
          <a:stretch>
            <a:fillRect/>
          </a:stretch>
        </p:blipFill>
        <p:spPr bwMode="auto">
          <a:xfrm>
            <a:off x="3514912" y="1600200"/>
            <a:ext cx="5502726" cy="4531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2590800" cy="1523999"/>
          </a:xfrm>
        </p:spPr>
        <p:txBody>
          <a:bodyPr>
            <a:normAutofit fontScale="92500" lnSpcReduction="20000"/>
          </a:bodyPr>
          <a:lstStyle/>
          <a:p>
            <a:r>
              <a:rPr lang="en-US" sz="2400" dirty="0" smtClean="0"/>
              <a:t>The SA webpage links to many helpful SA resources.</a:t>
            </a:r>
          </a:p>
        </p:txBody>
      </p:sp>
      <p:pic>
        <p:nvPicPr>
          <p:cNvPr id="4" name="Picture 2"/>
          <p:cNvPicPr>
            <a:picLocks noChangeAspect="1" noChangeArrowheads="1"/>
          </p:cNvPicPr>
          <p:nvPr/>
        </p:nvPicPr>
        <p:blipFill>
          <a:blip r:embed="rId3" cstate="print"/>
          <a:srcRect l="12500" t="16406" r="13125" b="7031"/>
          <a:stretch>
            <a:fillRect/>
          </a:stretch>
        </p:blipFill>
        <p:spPr bwMode="auto">
          <a:xfrm>
            <a:off x="3200400" y="1447799"/>
            <a:ext cx="5872843" cy="4836459"/>
          </a:xfrm>
          <a:prstGeom prst="rect">
            <a:avLst/>
          </a:prstGeom>
          <a:noFill/>
          <a:ln w="9525">
            <a:noFill/>
            <a:miter lim="800000"/>
            <a:headEnd/>
            <a:tailEnd/>
          </a:ln>
        </p:spPr>
      </p:pic>
      <p:cxnSp>
        <p:nvCxnSpPr>
          <p:cNvPr id="7" name="Straight Arrow Connector 6"/>
          <p:cNvCxnSpPr/>
          <p:nvPr/>
        </p:nvCxnSpPr>
        <p:spPr>
          <a:xfrm flipV="1">
            <a:off x="4419600" y="2895604"/>
            <a:ext cx="2895600" cy="1115939"/>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66800" y="3657600"/>
            <a:ext cx="335280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000" b="1" dirty="0" smtClean="0"/>
              <a:t>Link to Recommended Products</a:t>
            </a:r>
            <a:endParaRPr lang="en-US" sz="2000" b="1" dirty="0"/>
          </a:p>
        </p:txBody>
      </p:sp>
      <p:sp>
        <p:nvSpPr>
          <p:cNvPr id="8" name="Title 1"/>
          <p:cNvSpPr>
            <a:spLocks noGrp="1"/>
          </p:cNvSpPr>
          <p:nvPr>
            <p:ph type="title"/>
          </p:nvPr>
        </p:nvSpPr>
        <p:spPr>
          <a:xfrm>
            <a:off x="533400" y="304800"/>
            <a:ext cx="8229600" cy="1143000"/>
          </a:xfrm>
        </p:spPr>
        <p:txBody>
          <a:bodyPr>
            <a:normAutofit fontScale="90000"/>
          </a:bodyPr>
          <a:lstStyle/>
          <a:p>
            <a:r>
              <a:rPr lang="en-US" dirty="0" smtClean="0"/>
              <a:t>Resources – </a:t>
            </a:r>
            <a:r>
              <a:rPr lang="en-US" dirty="0" smtClean="0">
                <a:hlinkClick r:id="rId4"/>
              </a:rPr>
              <a:t>ES&amp;H Section SA Page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What is SA?</a:t>
            </a:r>
            <a:endParaRPr lang="en-US" dirty="0"/>
          </a:p>
        </p:txBody>
      </p:sp>
      <p:sp>
        <p:nvSpPr>
          <p:cNvPr id="3" name="Content Placeholder 2"/>
          <p:cNvSpPr>
            <a:spLocks noGrp="1"/>
          </p:cNvSpPr>
          <p:nvPr>
            <p:ph idx="1"/>
          </p:nvPr>
        </p:nvSpPr>
        <p:spPr>
          <a:xfrm>
            <a:off x="762000" y="1600200"/>
            <a:ext cx="7696200" cy="4648200"/>
          </a:xfrm>
        </p:spPr>
        <p:txBody>
          <a:bodyPr>
            <a:noAutofit/>
          </a:bodyPr>
          <a:lstStyle/>
          <a:p>
            <a:r>
              <a:rPr lang="en-US" sz="3200" i="1" dirty="0" smtClean="0"/>
              <a:t>Sustainable Acquisition </a:t>
            </a:r>
            <a:r>
              <a:rPr lang="en-US" sz="3200" dirty="0" smtClean="0"/>
              <a:t>is the acquisition of products or services that have a lesser or reduced effect on human health and the environment when compared with competing products or services that serve the same purpose.</a:t>
            </a:r>
          </a:p>
          <a:p>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12500" t="16406" r="13125" b="7031"/>
          <a:stretch>
            <a:fillRect/>
          </a:stretch>
        </p:blipFill>
        <p:spPr bwMode="auto">
          <a:xfrm>
            <a:off x="3200400" y="1447799"/>
            <a:ext cx="5872843" cy="4836459"/>
          </a:xfrm>
          <a:prstGeom prst="rect">
            <a:avLst/>
          </a:prstGeom>
          <a:noFill/>
          <a:ln w="9525">
            <a:noFill/>
            <a:miter lim="800000"/>
            <a:headEnd/>
            <a:tailEnd/>
          </a:ln>
        </p:spPr>
      </p:pic>
      <p:cxnSp>
        <p:nvCxnSpPr>
          <p:cNvPr id="23" name="Straight Arrow Connector 22"/>
          <p:cNvCxnSpPr/>
          <p:nvPr/>
        </p:nvCxnSpPr>
        <p:spPr>
          <a:xfrm flipV="1">
            <a:off x="4572000" y="2895600"/>
            <a:ext cx="2819400" cy="658743"/>
          </a:xfrm>
          <a:prstGeom prst="straightConnector1">
            <a:avLst/>
          </a:prstGeom>
          <a:ln w="57150">
            <a:solidFill>
              <a:schemeClr val="accent3"/>
            </a:solidFill>
            <a:tailEnd type="arrow"/>
          </a:ln>
        </p:spPr>
        <p:style>
          <a:lnRef idx="1">
            <a:schemeClr val="accent2"/>
          </a:lnRef>
          <a:fillRef idx="0">
            <a:schemeClr val="accent2"/>
          </a:fillRef>
          <a:effectRef idx="0">
            <a:schemeClr val="accent2"/>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008209854"/>
              </p:ext>
            </p:extLst>
          </p:nvPr>
        </p:nvGraphicFramePr>
        <p:xfrm>
          <a:off x="152401" y="3505200"/>
          <a:ext cx="8762999" cy="2830284"/>
        </p:xfrm>
        <a:graphic>
          <a:graphicData uri="http://schemas.openxmlformats.org/drawingml/2006/table">
            <a:tbl>
              <a:tblPr>
                <a:tableStyleId>{306799F8-075E-4A3A-A7F6-7FBC6576F1A4}</a:tableStyleId>
              </a:tblPr>
              <a:tblGrid>
                <a:gridCol w="3608294"/>
                <a:gridCol w="2640106"/>
                <a:gridCol w="2514599"/>
              </a:tblGrid>
              <a:tr h="402771">
                <a:tc>
                  <a:txBody>
                    <a:bodyPr/>
                    <a:lstStyle/>
                    <a:p>
                      <a:pPr marL="342900" marR="0" lvl="0" indent="-342900">
                        <a:spcBef>
                          <a:spcPts val="0"/>
                        </a:spcBef>
                        <a:spcAft>
                          <a:spcPts val="0"/>
                        </a:spcAft>
                        <a:buFont typeface="Symbol"/>
                        <a:buChar char=""/>
                        <a:tabLst>
                          <a:tab pos="0" algn="l"/>
                        </a:tabLst>
                      </a:pPr>
                      <a:r>
                        <a:rPr lang="en-US" sz="2000" dirty="0"/>
                        <a:t>Bristols (file folders, etc.)</a:t>
                      </a:r>
                      <a:endParaRPr lang="en-US" sz="1400" dirty="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a:t>Carpet</a:t>
                      </a:r>
                      <a:endParaRPr lang="en-US" sz="140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dirty="0"/>
                        <a:t>Cement/Concrete</a:t>
                      </a:r>
                      <a:endParaRPr lang="en-US" sz="1400" dirty="0">
                        <a:solidFill>
                          <a:schemeClr val="bg1"/>
                        </a:solidFill>
                        <a:latin typeface="+mn-lt"/>
                        <a:ea typeface="Times New Roman"/>
                        <a:cs typeface="Times New Roman"/>
                      </a:endParaRPr>
                    </a:p>
                  </a:txBody>
                  <a:tcPr marL="68580" marR="68580" marT="0" marB="0"/>
                </a:tc>
              </a:tr>
              <a:tr h="402771">
                <a:tc>
                  <a:txBody>
                    <a:bodyPr/>
                    <a:lstStyle/>
                    <a:p>
                      <a:pPr marL="342900" marR="0" lvl="0" indent="-342900">
                        <a:spcBef>
                          <a:spcPts val="0"/>
                        </a:spcBef>
                        <a:spcAft>
                          <a:spcPts val="0"/>
                        </a:spcAft>
                        <a:buFont typeface="Symbol"/>
                        <a:buChar char=""/>
                        <a:tabLst>
                          <a:tab pos="0" algn="l"/>
                        </a:tabLst>
                      </a:pPr>
                      <a:r>
                        <a:rPr lang="en-US" sz="2000" dirty="0"/>
                        <a:t>Engine Lubricating Oil</a:t>
                      </a:r>
                      <a:endParaRPr lang="en-US" sz="1400" dirty="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a:t>Furniture</a:t>
                      </a:r>
                      <a:endParaRPr lang="en-US" sz="140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a:t>Industrial Drums</a:t>
                      </a:r>
                      <a:endParaRPr lang="en-US" sz="1400">
                        <a:solidFill>
                          <a:schemeClr val="bg1"/>
                        </a:solidFill>
                        <a:latin typeface="+mn-lt"/>
                        <a:ea typeface="Times New Roman"/>
                        <a:cs typeface="Times New Roman"/>
                      </a:endParaRPr>
                    </a:p>
                  </a:txBody>
                  <a:tcPr marL="68580" marR="68580" marT="0" marB="0"/>
                </a:tc>
              </a:tr>
              <a:tr h="402771">
                <a:tc>
                  <a:txBody>
                    <a:bodyPr/>
                    <a:lstStyle/>
                    <a:p>
                      <a:pPr marL="342900" marR="0" lvl="0" indent="-342900">
                        <a:spcBef>
                          <a:spcPts val="0"/>
                        </a:spcBef>
                        <a:spcAft>
                          <a:spcPts val="0"/>
                        </a:spcAft>
                        <a:buFont typeface="Symbol"/>
                        <a:buChar char=""/>
                        <a:tabLst>
                          <a:tab pos="0" algn="l"/>
                        </a:tabLst>
                      </a:pPr>
                      <a:r>
                        <a:rPr lang="en-US" sz="2000"/>
                        <a:t>Landscaping Timbers</a:t>
                      </a:r>
                      <a:endParaRPr lang="en-US" sz="140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a:t>Paint</a:t>
                      </a:r>
                      <a:endParaRPr lang="en-US" sz="140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dirty="0"/>
                        <a:t>Paper</a:t>
                      </a:r>
                      <a:endParaRPr lang="en-US" sz="1400" dirty="0">
                        <a:solidFill>
                          <a:schemeClr val="bg1"/>
                        </a:solidFill>
                        <a:latin typeface="+mn-lt"/>
                        <a:ea typeface="Times New Roman"/>
                        <a:cs typeface="Times New Roman"/>
                      </a:endParaRPr>
                    </a:p>
                  </a:txBody>
                  <a:tcPr marL="68580" marR="68580" marT="0" marB="0"/>
                </a:tc>
              </a:tr>
              <a:tr h="402771">
                <a:tc>
                  <a:txBody>
                    <a:bodyPr/>
                    <a:lstStyle/>
                    <a:p>
                      <a:pPr marL="342900" marR="0" lvl="0" indent="-342900">
                        <a:spcBef>
                          <a:spcPts val="0"/>
                        </a:spcBef>
                        <a:spcAft>
                          <a:spcPts val="0"/>
                        </a:spcAft>
                        <a:buFont typeface="Symbol"/>
                        <a:buChar char=""/>
                        <a:tabLst>
                          <a:tab pos="0" algn="l"/>
                        </a:tabLst>
                      </a:pPr>
                      <a:r>
                        <a:rPr lang="en-US" sz="2000" dirty="0"/>
                        <a:t>Park Benches/Picnic Tables</a:t>
                      </a:r>
                      <a:endParaRPr lang="en-US" sz="1400" dirty="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a:t>Plastic Trash Bags</a:t>
                      </a:r>
                      <a:endParaRPr lang="en-US" sz="140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a:t>Retread Tires</a:t>
                      </a:r>
                      <a:endParaRPr lang="en-US" sz="1400">
                        <a:solidFill>
                          <a:schemeClr val="bg1"/>
                        </a:solidFill>
                        <a:latin typeface="+mn-lt"/>
                        <a:ea typeface="Times New Roman"/>
                        <a:cs typeface="Times New Roman"/>
                      </a:endParaRPr>
                    </a:p>
                  </a:txBody>
                  <a:tcPr marL="68580" marR="68580" marT="0" marB="0"/>
                </a:tc>
              </a:tr>
              <a:tr h="402771">
                <a:tc>
                  <a:txBody>
                    <a:bodyPr/>
                    <a:lstStyle/>
                    <a:p>
                      <a:pPr marL="342900" marR="0" lvl="0" indent="-342900">
                        <a:spcBef>
                          <a:spcPts val="0"/>
                        </a:spcBef>
                        <a:spcAft>
                          <a:spcPts val="0"/>
                        </a:spcAft>
                        <a:buFont typeface="Symbol"/>
                        <a:buChar char=""/>
                        <a:tabLst>
                          <a:tab pos="0" algn="l"/>
                        </a:tabLst>
                      </a:pPr>
                      <a:r>
                        <a:rPr lang="en-US" sz="2000" dirty="0"/>
                        <a:t>Signage</a:t>
                      </a:r>
                      <a:endParaRPr lang="en-US" sz="1400" dirty="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a:t>Tissue Products</a:t>
                      </a:r>
                      <a:endParaRPr lang="en-US" sz="1400">
                        <a:solidFill>
                          <a:schemeClr val="bg1"/>
                        </a:solidFill>
                        <a:latin typeface="+mn-lt"/>
                        <a:ea typeface="Times New Roman"/>
                        <a:cs typeface="Times New Roman"/>
                      </a:endParaRPr>
                    </a:p>
                  </a:txBody>
                  <a:tcPr marL="68580" marR="68580" marT="0" marB="0"/>
                </a:tc>
                <a:tc>
                  <a:txBody>
                    <a:bodyPr/>
                    <a:lstStyle/>
                    <a:p>
                      <a:pPr marL="342900" marR="0" lvl="0" indent="-342900">
                        <a:spcBef>
                          <a:spcPts val="0"/>
                        </a:spcBef>
                        <a:spcAft>
                          <a:spcPts val="0"/>
                        </a:spcAft>
                        <a:buFont typeface="Symbol"/>
                        <a:buChar char=""/>
                        <a:tabLst>
                          <a:tab pos="0" algn="l"/>
                        </a:tabLst>
                      </a:pPr>
                      <a:r>
                        <a:rPr lang="en-US" sz="2000"/>
                        <a:t>Toner Cartridges</a:t>
                      </a:r>
                      <a:endParaRPr lang="en-US" sz="1400">
                        <a:solidFill>
                          <a:schemeClr val="bg1"/>
                        </a:solidFill>
                        <a:latin typeface="+mn-lt"/>
                        <a:ea typeface="Times New Roman"/>
                        <a:cs typeface="Times New Roman"/>
                      </a:endParaRPr>
                    </a:p>
                  </a:txBody>
                  <a:tcPr marL="68580" marR="68580" marT="0" marB="0"/>
                </a:tc>
              </a:tr>
              <a:tr h="402771">
                <a:tc>
                  <a:txBody>
                    <a:bodyPr/>
                    <a:lstStyle/>
                    <a:p>
                      <a:pPr marL="342900" marR="0" lvl="0" indent="-342900">
                        <a:spcBef>
                          <a:spcPts val="0"/>
                        </a:spcBef>
                        <a:spcAft>
                          <a:spcPts val="0"/>
                        </a:spcAft>
                        <a:buFont typeface="Symbol"/>
                        <a:buChar char=""/>
                        <a:tabLst>
                          <a:tab pos="0" algn="l"/>
                        </a:tabLst>
                      </a:pPr>
                      <a:r>
                        <a:rPr lang="en-US" sz="2000" dirty="0"/>
                        <a:t>Traffic Barricades</a:t>
                      </a:r>
                      <a:endParaRPr lang="en-US" sz="1400" dirty="0">
                        <a:solidFill>
                          <a:schemeClr val="bg1"/>
                        </a:solidFill>
                        <a:latin typeface="+mn-lt"/>
                        <a:ea typeface="Times New Roman"/>
                        <a:cs typeface="Times New Roman"/>
                      </a:endParaRPr>
                    </a:p>
                  </a:txBody>
                  <a:tcPr marL="68580" marR="68580" marT="0" marB="0"/>
                </a:tc>
                <a:tc>
                  <a:txBody>
                    <a:bodyPr/>
                    <a:lstStyle/>
                    <a:p>
                      <a:pPr marL="457200" marR="0" indent="0">
                        <a:spcBef>
                          <a:spcPts val="0"/>
                        </a:spcBef>
                        <a:spcAft>
                          <a:spcPts val="0"/>
                        </a:spcAft>
                        <a:tabLst>
                          <a:tab pos="0" algn="l"/>
                        </a:tabLst>
                      </a:pPr>
                      <a:endParaRPr lang="en-US" sz="2000" b="0" dirty="0">
                        <a:solidFill>
                          <a:schemeClr val="bg1"/>
                        </a:solidFill>
                        <a:latin typeface="+mn-lt"/>
                        <a:ea typeface="Times New Roman"/>
                        <a:cs typeface="Times New Roman"/>
                      </a:endParaRPr>
                    </a:p>
                  </a:txBody>
                  <a:tcPr marL="68580" marR="68580" marT="0" marB="0"/>
                </a:tc>
                <a:tc>
                  <a:txBody>
                    <a:bodyPr/>
                    <a:lstStyle/>
                    <a:p>
                      <a:pPr marL="457200" marR="0" indent="0">
                        <a:spcBef>
                          <a:spcPts val="0"/>
                        </a:spcBef>
                        <a:spcAft>
                          <a:spcPts val="0"/>
                        </a:spcAft>
                        <a:tabLst>
                          <a:tab pos="0" algn="l"/>
                        </a:tabLst>
                      </a:pPr>
                      <a:endParaRPr lang="en-US" sz="2000" dirty="0">
                        <a:solidFill>
                          <a:schemeClr val="bg1"/>
                        </a:solidFill>
                        <a:latin typeface="+mn-lt"/>
                        <a:ea typeface="Times New Roman"/>
                        <a:cs typeface="Times New Roman"/>
                      </a:endParaRPr>
                    </a:p>
                  </a:txBody>
                  <a:tcPr marL="68580" marR="68580" marT="0" marB="0"/>
                </a:tc>
              </a:tr>
            </a:tbl>
          </a:graphicData>
        </a:graphic>
      </p:graphicFrame>
      <p:sp>
        <p:nvSpPr>
          <p:cNvPr id="10" name="Title 1"/>
          <p:cNvSpPr>
            <a:spLocks noGrp="1"/>
          </p:cNvSpPr>
          <p:nvPr>
            <p:ph type="title"/>
          </p:nvPr>
        </p:nvSpPr>
        <p:spPr>
          <a:xfrm>
            <a:off x="533400" y="304800"/>
            <a:ext cx="8229600" cy="1143000"/>
          </a:xfrm>
        </p:spPr>
        <p:txBody>
          <a:bodyPr>
            <a:normAutofit fontScale="90000"/>
          </a:bodyPr>
          <a:lstStyle/>
          <a:p>
            <a:r>
              <a:rPr lang="en-US" dirty="0" smtClean="0"/>
              <a:t>Resources – </a:t>
            </a:r>
            <a:r>
              <a:rPr lang="en-US" dirty="0" smtClean="0">
                <a:hlinkClick r:id="rId4"/>
              </a:rPr>
              <a:t>ES&amp;H Section SA Page</a:t>
            </a:r>
            <a:endParaRPr lang="en-US" dirty="0"/>
          </a:p>
        </p:txBody>
      </p:sp>
      <p:sp>
        <p:nvSpPr>
          <p:cNvPr id="12" name="Content Placeholder 2"/>
          <p:cNvSpPr txBox="1">
            <a:spLocks/>
          </p:cNvSpPr>
          <p:nvPr/>
        </p:nvSpPr>
        <p:spPr>
          <a:xfrm>
            <a:off x="533400" y="1524000"/>
            <a:ext cx="2590800" cy="1523999"/>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mtClean="0"/>
              <a:t>The SA webpage links to many helpful SA resources.</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49749294"/>
              </p:ext>
            </p:extLst>
          </p:nvPr>
        </p:nvGraphicFramePr>
        <p:xfrm>
          <a:off x="76201" y="0"/>
          <a:ext cx="9067799" cy="6871189"/>
        </p:xfrm>
        <a:graphic>
          <a:graphicData uri="http://schemas.openxmlformats.org/drawingml/2006/table">
            <a:tbl>
              <a:tblPr>
                <a:tableStyleId>{69CF1AB2-1976-4502-BF36-3FF5EA218861}</a:tableStyleId>
              </a:tblPr>
              <a:tblGrid>
                <a:gridCol w="1979057"/>
                <a:gridCol w="1979057"/>
                <a:gridCol w="1600964"/>
                <a:gridCol w="1123482"/>
                <a:gridCol w="2385239"/>
              </a:tblGrid>
              <a:tr h="448663">
                <a:tc gridSpan="5">
                  <a:txBody>
                    <a:bodyPr/>
                    <a:lstStyle/>
                    <a:p>
                      <a:pPr algn="ctr" fontAlgn="b"/>
                      <a:r>
                        <a:rPr lang="en-US" sz="2400" u="none" strike="noStrike" dirty="0">
                          <a:effectLst/>
                        </a:rPr>
                        <a:t>Office Products</a:t>
                      </a:r>
                      <a:endParaRPr lang="en-US" sz="2400" b="1" i="0" u="none" strike="noStrike" dirty="0">
                        <a:solidFill>
                          <a:srgbClr val="FFFFFF"/>
                        </a:solidFill>
                        <a:effectLst/>
                        <a:latin typeface="Calibri"/>
                      </a:endParaRPr>
                    </a:p>
                  </a:txBody>
                  <a:tcPr marL="5604" marR="5604" marT="560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8663">
                <a:tc>
                  <a:txBody>
                    <a:bodyPr/>
                    <a:lstStyle/>
                    <a:p>
                      <a:pPr algn="l" fontAlgn="b"/>
                      <a:r>
                        <a:rPr lang="en-US" sz="1800" u="none" strike="noStrike" dirty="0">
                          <a:effectLst/>
                        </a:rPr>
                        <a:t>Product Category</a:t>
                      </a:r>
                      <a:endParaRPr lang="en-US" sz="1800" b="1" i="0" u="none" strike="noStrike" dirty="0">
                        <a:solidFill>
                          <a:srgbClr val="000000"/>
                        </a:solidFill>
                        <a:effectLst/>
                        <a:latin typeface="Calibri"/>
                      </a:endParaRPr>
                    </a:p>
                  </a:txBody>
                  <a:tcPr marL="5604" marR="5604" marT="5604" marB="0" anchor="b"/>
                </a:tc>
                <a:tc>
                  <a:txBody>
                    <a:bodyPr/>
                    <a:lstStyle/>
                    <a:p>
                      <a:pPr algn="l" fontAlgn="b"/>
                      <a:r>
                        <a:rPr lang="en-US" sz="1800" u="none" strike="noStrike" dirty="0">
                          <a:effectLst/>
                        </a:rPr>
                        <a:t>Product</a:t>
                      </a:r>
                      <a:endParaRPr lang="en-US" sz="1800" b="1" i="0" u="none" strike="noStrike" dirty="0">
                        <a:solidFill>
                          <a:srgbClr val="000000"/>
                        </a:solidFill>
                        <a:effectLst/>
                        <a:latin typeface="Calibri"/>
                      </a:endParaRPr>
                    </a:p>
                  </a:txBody>
                  <a:tcPr marL="5604" marR="5604" marT="5604" marB="0" anchor="b"/>
                </a:tc>
                <a:tc>
                  <a:txBody>
                    <a:bodyPr/>
                    <a:lstStyle/>
                    <a:p>
                      <a:pPr algn="l" fontAlgn="b"/>
                      <a:r>
                        <a:rPr lang="en-US" sz="1800" u="none" strike="noStrike" dirty="0">
                          <a:effectLst/>
                        </a:rPr>
                        <a:t>Sustainable Qualities</a:t>
                      </a:r>
                      <a:endParaRPr lang="en-US" sz="1800" b="1" i="0" u="none" strike="noStrike" dirty="0">
                        <a:solidFill>
                          <a:srgbClr val="000000"/>
                        </a:solidFill>
                        <a:effectLst/>
                        <a:latin typeface="Calibri"/>
                      </a:endParaRPr>
                    </a:p>
                  </a:txBody>
                  <a:tcPr marL="5604" marR="5604" marT="5604" marB="0" anchor="b"/>
                </a:tc>
                <a:tc>
                  <a:txBody>
                    <a:bodyPr/>
                    <a:lstStyle/>
                    <a:p>
                      <a:pPr algn="l" fontAlgn="b"/>
                      <a:r>
                        <a:rPr lang="en-US" sz="1800" u="none" strike="noStrike" dirty="0">
                          <a:effectLst/>
                        </a:rPr>
                        <a:t>Vendor</a:t>
                      </a:r>
                      <a:endParaRPr lang="en-US" sz="1800" b="1" i="0" u="none" strike="noStrike" dirty="0">
                        <a:solidFill>
                          <a:srgbClr val="000000"/>
                        </a:solidFill>
                        <a:effectLst/>
                        <a:latin typeface="Calibri"/>
                      </a:endParaRPr>
                    </a:p>
                  </a:txBody>
                  <a:tcPr marL="5604" marR="5604" marT="5604" marB="0" anchor="b"/>
                </a:tc>
                <a:tc>
                  <a:txBody>
                    <a:bodyPr/>
                    <a:lstStyle/>
                    <a:p>
                      <a:pPr algn="ctr" fontAlgn="b"/>
                      <a:r>
                        <a:rPr lang="en-US" sz="1800" u="none" strike="noStrike" dirty="0">
                          <a:effectLst/>
                        </a:rPr>
                        <a:t>Links</a:t>
                      </a:r>
                      <a:endParaRPr lang="en-US" sz="1800" b="1" i="0" u="none" strike="noStrike" dirty="0">
                        <a:solidFill>
                          <a:srgbClr val="000000"/>
                        </a:solidFill>
                        <a:effectLst/>
                        <a:latin typeface="Calibri"/>
                      </a:endParaRPr>
                    </a:p>
                  </a:txBody>
                  <a:tcPr marL="5604" marR="5604" marT="5604" marB="0" anchor="b"/>
                </a:tc>
              </a:tr>
              <a:tr h="620669">
                <a:tc rowSpan="5">
                  <a:txBody>
                    <a:bodyPr/>
                    <a:lstStyle/>
                    <a:p>
                      <a:pPr algn="l" fontAlgn="ctr"/>
                      <a:r>
                        <a:rPr lang="en-US" sz="1800" u="none" strike="noStrike" dirty="0">
                          <a:effectLst/>
                        </a:rPr>
                        <a:t>Bristols</a:t>
                      </a:r>
                      <a:endParaRPr lang="en-US" sz="1800" b="0" i="0" u="none" strike="noStrike" dirty="0">
                        <a:solidFill>
                          <a:srgbClr val="000000"/>
                        </a:solidFill>
                        <a:effectLst/>
                        <a:latin typeface="Calibri"/>
                      </a:endParaRPr>
                    </a:p>
                  </a:txBody>
                  <a:tcPr marL="5604" marR="5604" marT="5604" marB="0" anchor="ctr"/>
                </a:tc>
                <a:tc>
                  <a:txBody>
                    <a:bodyPr/>
                    <a:lstStyle/>
                    <a:p>
                      <a:pPr algn="l" fontAlgn="b"/>
                      <a:r>
                        <a:rPr lang="en-US" sz="1600" u="none" strike="noStrike" dirty="0">
                          <a:effectLst/>
                        </a:rPr>
                        <a:t>File folders (manila and colored)  </a:t>
                      </a:r>
                      <a:endParaRPr lang="en-US" sz="16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30% postconsumer fiber</a:t>
                      </a:r>
                      <a:endParaRPr lang="en-US" sz="12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 Ability One</a:t>
                      </a:r>
                      <a:endParaRPr lang="en-US" sz="1200" b="0" i="0" u="none" strike="noStrike" dirty="0">
                        <a:solidFill>
                          <a:srgbClr val="000000"/>
                        </a:solidFill>
                        <a:effectLst/>
                        <a:latin typeface="Calibri"/>
                      </a:endParaRPr>
                    </a:p>
                  </a:txBody>
                  <a:tcPr marL="5604" marR="5604" marT="5604" marB="0" anchor="b"/>
                </a:tc>
                <a:tc>
                  <a:txBody>
                    <a:bodyPr/>
                    <a:lstStyle/>
                    <a:p>
                      <a:pPr algn="l" fontAlgn="t"/>
                      <a:r>
                        <a:rPr lang="en-US" sz="1200" u="none" strike="noStrike" dirty="0">
                          <a:effectLst/>
                        </a:rPr>
                        <a:t>http://www.abilityone.com/OA_HTML/ibeCCtpSctDspRte.jsp?section=10044&amp;sitex=10020:22372:US</a:t>
                      </a:r>
                      <a:endParaRPr lang="en-US" sz="1200" b="0" i="0" u="none" strike="noStrike" dirty="0">
                        <a:solidFill>
                          <a:srgbClr val="3366FF"/>
                        </a:solidFill>
                        <a:effectLst/>
                        <a:latin typeface="Calibri"/>
                      </a:endParaRPr>
                    </a:p>
                  </a:txBody>
                  <a:tcPr marL="5604" marR="5604" marT="5604" marB="0"/>
                </a:tc>
              </a:tr>
              <a:tr h="774824">
                <a:tc vMerge="1">
                  <a:txBody>
                    <a:bodyPr/>
                    <a:lstStyle/>
                    <a:p>
                      <a:endParaRPr lang="en-US"/>
                    </a:p>
                  </a:txBody>
                  <a:tcPr/>
                </a:tc>
                <a:tc>
                  <a:txBody>
                    <a:bodyPr/>
                    <a:lstStyle/>
                    <a:p>
                      <a:pPr algn="l" fontAlgn="b"/>
                      <a:r>
                        <a:rPr lang="en-US" sz="1600" u="none" strike="noStrike" dirty="0">
                          <a:effectLst/>
                        </a:rPr>
                        <a:t>Dyed filing products  </a:t>
                      </a:r>
                      <a:endParaRPr lang="en-US" sz="16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20-50% recovered fiber, including 20% postconsumer fiber</a:t>
                      </a:r>
                      <a:endParaRPr lang="en-US" sz="12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 Ability One</a:t>
                      </a:r>
                      <a:endParaRPr lang="en-US" sz="1200" b="0" i="0" u="none" strike="noStrike" dirty="0">
                        <a:solidFill>
                          <a:srgbClr val="000000"/>
                        </a:solidFill>
                        <a:effectLst/>
                        <a:latin typeface="Calibri"/>
                      </a:endParaRPr>
                    </a:p>
                  </a:txBody>
                  <a:tcPr marL="5604" marR="5604" marT="5604" marB="0" anchor="b"/>
                </a:tc>
                <a:tc>
                  <a:txBody>
                    <a:bodyPr/>
                    <a:lstStyle/>
                    <a:p>
                      <a:pPr algn="l" fontAlgn="t"/>
                      <a:r>
                        <a:rPr lang="en-US" sz="1200" u="none" strike="noStrike">
                          <a:effectLst/>
                        </a:rPr>
                        <a:t>http://www.abilityone.com/OA_HTML/ibeCCtpSctDspRte.jsp?section=10044&amp;sitex=10020:22372:US</a:t>
                      </a:r>
                      <a:endParaRPr lang="en-US" sz="1200" b="0" i="0" u="none" strike="noStrike">
                        <a:solidFill>
                          <a:srgbClr val="3366FF"/>
                        </a:solidFill>
                        <a:effectLst/>
                        <a:latin typeface="Calibri"/>
                      </a:endParaRPr>
                    </a:p>
                  </a:txBody>
                  <a:tcPr marL="5604" marR="5604" marT="5604" marB="0"/>
                </a:tc>
              </a:tr>
              <a:tr h="774824">
                <a:tc vMerge="1">
                  <a:txBody>
                    <a:bodyPr/>
                    <a:lstStyle/>
                    <a:p>
                      <a:endParaRPr lang="en-US"/>
                    </a:p>
                  </a:txBody>
                  <a:tcPr/>
                </a:tc>
                <a:tc>
                  <a:txBody>
                    <a:bodyPr/>
                    <a:lstStyle/>
                    <a:p>
                      <a:pPr algn="l" fontAlgn="b"/>
                      <a:r>
                        <a:rPr lang="en-US" sz="1600" u="none" strike="noStrike" dirty="0">
                          <a:effectLst/>
                        </a:rPr>
                        <a:t>Cards (e.g., index)  </a:t>
                      </a:r>
                      <a:endParaRPr lang="en-US" sz="16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50% recovered fiber, including 20% postconsumer fiber</a:t>
                      </a:r>
                      <a:endParaRPr lang="en-US" sz="12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Roaring Springs</a:t>
                      </a:r>
                      <a:endParaRPr lang="en-US" sz="1200" b="0" i="0" u="none" strike="noStrike" dirty="0">
                        <a:solidFill>
                          <a:srgbClr val="000000"/>
                        </a:solidFill>
                        <a:effectLst/>
                        <a:latin typeface="Calibri"/>
                      </a:endParaRPr>
                    </a:p>
                  </a:txBody>
                  <a:tcPr marL="5604" marR="5604" marT="5604" marB="0" anchor="b"/>
                </a:tc>
                <a:tc>
                  <a:txBody>
                    <a:bodyPr/>
                    <a:lstStyle/>
                    <a:p>
                      <a:pPr algn="l" fontAlgn="ctr"/>
                      <a:r>
                        <a:rPr lang="en-US" sz="1200" u="none" strike="noStrike">
                          <a:effectLst/>
                        </a:rPr>
                        <a:t>http://www.rspaperproducts.com/</a:t>
                      </a:r>
                      <a:endParaRPr lang="en-US" sz="1200" b="0" i="0" u="none" strike="noStrike">
                        <a:solidFill>
                          <a:srgbClr val="3366FF"/>
                        </a:solidFill>
                        <a:effectLst/>
                        <a:latin typeface="Calibri"/>
                      </a:endParaRPr>
                    </a:p>
                  </a:txBody>
                  <a:tcPr marL="5604" marR="5604" marT="5604" marB="0" anchor="ctr"/>
                </a:tc>
              </a:tr>
              <a:tr h="774824">
                <a:tc vMerge="1">
                  <a:txBody>
                    <a:bodyPr/>
                    <a:lstStyle/>
                    <a:p>
                      <a:endParaRPr lang="en-US"/>
                    </a:p>
                  </a:txBody>
                  <a:tcPr/>
                </a:tc>
                <a:tc>
                  <a:txBody>
                    <a:bodyPr/>
                    <a:lstStyle/>
                    <a:p>
                      <a:pPr algn="l" fontAlgn="b"/>
                      <a:r>
                        <a:rPr lang="en-US" sz="1600" u="none" strike="noStrike" dirty="0">
                          <a:effectLst/>
                        </a:rPr>
                        <a:t>Pressboard report covers and binders  </a:t>
                      </a:r>
                      <a:endParaRPr lang="en-US" sz="16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50% recovered fiber, including 20% postconsumer fiber</a:t>
                      </a:r>
                      <a:endParaRPr lang="en-US" sz="12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ACCO Brands</a:t>
                      </a:r>
                      <a:endParaRPr lang="en-US" sz="1200" b="0" i="0" u="none" strike="noStrike" dirty="0">
                        <a:solidFill>
                          <a:srgbClr val="000000"/>
                        </a:solidFill>
                        <a:effectLst/>
                        <a:latin typeface="Calibri"/>
                      </a:endParaRPr>
                    </a:p>
                  </a:txBody>
                  <a:tcPr marL="5604" marR="5604" marT="5604" marB="0" anchor="b"/>
                </a:tc>
                <a:tc>
                  <a:txBody>
                    <a:bodyPr/>
                    <a:lstStyle/>
                    <a:p>
                      <a:pPr algn="l" fontAlgn="ctr"/>
                      <a:r>
                        <a:rPr lang="en-US" sz="1200" u="none" strike="noStrike" dirty="0">
                          <a:effectLst/>
                        </a:rPr>
                        <a:t>http://www.acco.com/productdetail.aspx?s=0&amp;pid=W384-14BLA</a:t>
                      </a:r>
                      <a:endParaRPr lang="en-US" sz="1200" b="0" i="0" u="none" strike="noStrike" dirty="0">
                        <a:solidFill>
                          <a:srgbClr val="3366FF"/>
                        </a:solidFill>
                        <a:effectLst/>
                        <a:latin typeface="Calibri"/>
                      </a:endParaRPr>
                    </a:p>
                  </a:txBody>
                  <a:tcPr marL="5604" marR="5604" marT="5604" marB="0" anchor="ctr"/>
                </a:tc>
              </a:tr>
              <a:tr h="928978">
                <a:tc vMerge="1">
                  <a:txBody>
                    <a:bodyPr/>
                    <a:lstStyle/>
                    <a:p>
                      <a:endParaRPr lang="en-US"/>
                    </a:p>
                  </a:txBody>
                  <a:tcPr/>
                </a:tc>
                <a:tc>
                  <a:txBody>
                    <a:bodyPr/>
                    <a:lstStyle/>
                    <a:p>
                      <a:pPr algn="l" fontAlgn="b"/>
                      <a:r>
                        <a:rPr lang="en-US" sz="1600" u="none" strike="noStrike" dirty="0">
                          <a:effectLst/>
                        </a:rPr>
                        <a:t>Tags and tickets  </a:t>
                      </a:r>
                      <a:endParaRPr lang="en-US" sz="16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50% recovered fiber, including 20% postconsumer fiber</a:t>
                      </a:r>
                      <a:endParaRPr lang="en-US" sz="12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a:effectLst/>
                        </a:rPr>
                        <a:t> Zing Green website - contact company for custom signs</a:t>
                      </a:r>
                      <a:endParaRPr lang="en-US" sz="1200" b="0" i="0" u="none" strike="noStrike">
                        <a:solidFill>
                          <a:srgbClr val="000000"/>
                        </a:solidFill>
                        <a:effectLst/>
                        <a:latin typeface="Calibri"/>
                      </a:endParaRPr>
                    </a:p>
                  </a:txBody>
                  <a:tcPr marL="5604" marR="5604" marT="5604" marB="0" anchor="b"/>
                </a:tc>
                <a:tc>
                  <a:txBody>
                    <a:bodyPr/>
                    <a:lstStyle/>
                    <a:p>
                      <a:pPr algn="l" fontAlgn="ctr"/>
                      <a:r>
                        <a:rPr lang="en-US" sz="1200" u="none" strike="noStrike" dirty="0">
                          <a:effectLst/>
                        </a:rPr>
                        <a:t>http://www.zinggreenproducts.com/</a:t>
                      </a:r>
                      <a:endParaRPr lang="en-US" sz="1200" b="0" i="0" u="none" strike="noStrike" dirty="0">
                        <a:solidFill>
                          <a:srgbClr val="3366FF"/>
                        </a:solidFill>
                        <a:effectLst/>
                        <a:latin typeface="Calibri"/>
                      </a:endParaRPr>
                    </a:p>
                  </a:txBody>
                  <a:tcPr marL="5604" marR="5604" marT="5604" marB="0" anchor="ctr"/>
                </a:tc>
              </a:tr>
              <a:tr h="1083133">
                <a:tc rowSpan="2">
                  <a:txBody>
                    <a:bodyPr/>
                    <a:lstStyle/>
                    <a:p>
                      <a:pPr algn="l" fontAlgn="ctr"/>
                      <a:r>
                        <a:rPr lang="en-US" sz="1800" u="none" strike="noStrike" dirty="0">
                          <a:effectLst/>
                        </a:rPr>
                        <a:t>Carpet</a:t>
                      </a:r>
                      <a:endParaRPr lang="en-US" sz="1800" b="0" i="0" u="none" strike="noStrike" dirty="0">
                        <a:solidFill>
                          <a:srgbClr val="000000"/>
                        </a:solidFill>
                        <a:effectLst/>
                        <a:latin typeface="Calibri"/>
                      </a:endParaRPr>
                    </a:p>
                  </a:txBody>
                  <a:tcPr marL="5604" marR="5604" marT="5604" marB="0" anchor="ctr"/>
                </a:tc>
                <a:tc>
                  <a:txBody>
                    <a:bodyPr/>
                    <a:lstStyle/>
                    <a:p>
                      <a:pPr algn="l" fontAlgn="b"/>
                      <a:r>
                        <a:rPr lang="en-US" sz="1600" u="none" strike="noStrike" dirty="0">
                          <a:effectLst/>
                        </a:rPr>
                        <a:t>Polyester carpet face fiber</a:t>
                      </a:r>
                      <a:endParaRPr lang="en-US" sz="16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25-100% recovered polyethylene terephthalate, including 25-100% postconsumer content</a:t>
                      </a:r>
                      <a:endParaRPr lang="en-US" sz="12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http://yosemite1.epa.gov/oppt/eppstand2.nsf/Pages/DisplayAisle.html?Open&amp;Hardware%20Store&amp;Carpet&amp;Type=4</a:t>
                      </a:r>
                      <a:endParaRPr lang="en-US" sz="1200" b="0" i="0" u="none" strike="noStrike" dirty="0">
                        <a:solidFill>
                          <a:srgbClr val="3366FF"/>
                        </a:solidFill>
                        <a:effectLst/>
                        <a:latin typeface="Calibri"/>
                      </a:endParaRPr>
                    </a:p>
                  </a:txBody>
                  <a:tcPr marL="5604" marR="5604" marT="5604" marB="0" anchor="b"/>
                </a:tc>
              </a:tr>
              <a:tr h="774824">
                <a:tc vMerge="1">
                  <a:txBody>
                    <a:bodyPr/>
                    <a:lstStyle/>
                    <a:p>
                      <a:endParaRPr lang="en-US"/>
                    </a:p>
                  </a:txBody>
                  <a:tcPr/>
                </a:tc>
                <a:tc>
                  <a:txBody>
                    <a:bodyPr/>
                    <a:lstStyle/>
                    <a:p>
                      <a:pPr algn="l" fontAlgn="b"/>
                      <a:r>
                        <a:rPr lang="en-US" sz="1600" u="none" strike="noStrike" dirty="0">
                          <a:effectLst/>
                        </a:rPr>
                        <a:t>Woven, tufted, or knitted fiber and a backing system</a:t>
                      </a:r>
                      <a:endParaRPr lang="en-US" sz="16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dirty="0">
                          <a:effectLst/>
                        </a:rPr>
                        <a:t>7% minimum biobased content</a:t>
                      </a:r>
                      <a:endParaRPr lang="en-US" sz="1200" b="0" i="0" u="none" strike="noStrike" dirty="0">
                        <a:solidFill>
                          <a:srgbClr val="000000"/>
                        </a:solidFill>
                        <a:effectLst/>
                        <a:latin typeface="Calibri"/>
                      </a:endParaRPr>
                    </a:p>
                  </a:txBody>
                  <a:tcPr marL="5604" marR="5604" marT="5604" marB="0" anchor="b"/>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5604" marR="5604" marT="5604" marB="0" anchor="b"/>
                </a:tc>
                <a:tc>
                  <a:txBody>
                    <a:bodyPr/>
                    <a:lstStyle/>
                    <a:p>
                      <a:pPr algn="l" fontAlgn="b"/>
                      <a:r>
                        <a:rPr lang="en-US" sz="1200" u="none" strike="noStrike" dirty="0">
                          <a:effectLst/>
                        </a:rPr>
                        <a:t>http://yosemite1.epa.gov/oppt/eppstand2.nsf/Pages/DisplayAisle.html?Open&amp;Hardware%20Store&amp;Carpet&amp;Type=4</a:t>
                      </a:r>
                      <a:endParaRPr lang="en-US" sz="1200" b="0" i="0" u="none" strike="noStrike" dirty="0">
                        <a:solidFill>
                          <a:srgbClr val="3366FF"/>
                        </a:solidFill>
                        <a:effectLst/>
                        <a:latin typeface="Calibri"/>
                      </a:endParaRPr>
                    </a:p>
                  </a:txBody>
                  <a:tcPr marL="5604" marR="5604" marT="5604" marB="0" anchor="b"/>
                </a:tc>
              </a:tr>
            </a:tbl>
          </a:graphicData>
        </a:graphic>
      </p:graphicFrame>
    </p:spTree>
    <p:extLst>
      <p:ext uri="{BB962C8B-B14F-4D97-AF65-F5344CB8AC3E}">
        <p14:creationId xmlns:p14="http://schemas.microsoft.com/office/powerpoint/2010/main" val="2881914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12500" t="16406" r="13125" b="7031"/>
          <a:stretch>
            <a:fillRect/>
          </a:stretch>
        </p:blipFill>
        <p:spPr bwMode="auto">
          <a:xfrm>
            <a:off x="3200400" y="1447800"/>
            <a:ext cx="5872843" cy="4836459"/>
          </a:xfrm>
          <a:prstGeom prst="rect">
            <a:avLst/>
          </a:prstGeom>
          <a:noFill/>
          <a:ln w="9525">
            <a:noFill/>
            <a:miter lim="800000"/>
            <a:headEnd/>
            <a:tailEnd/>
          </a:ln>
        </p:spPr>
      </p:pic>
      <p:cxnSp>
        <p:nvCxnSpPr>
          <p:cNvPr id="7" name="Straight Arrow Connector 6"/>
          <p:cNvCxnSpPr>
            <a:stCxn id="5" idx="3"/>
          </p:cNvCxnSpPr>
          <p:nvPr/>
        </p:nvCxnSpPr>
        <p:spPr>
          <a:xfrm flipV="1">
            <a:off x="4495800" y="3200402"/>
            <a:ext cx="2895600" cy="506341"/>
          </a:xfrm>
          <a:prstGeom prst="straightConnector1">
            <a:avLst/>
          </a:prstGeom>
          <a:ln w="57150">
            <a:solidFill>
              <a:schemeClr val="accent3"/>
            </a:solidFill>
            <a:tailEnd type="arrow"/>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371600" y="3352800"/>
            <a:ext cx="312420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dirty="0" smtClean="0"/>
              <a:t>Link to a list of </a:t>
            </a:r>
            <a:r>
              <a:rPr lang="en-US" sz="2000" dirty="0" smtClean="0">
                <a:solidFill>
                  <a:schemeClr val="bg1"/>
                </a:solidFill>
              </a:rPr>
              <a:t>Fermi Stock Room Products.</a:t>
            </a:r>
            <a:endParaRPr lang="en-US" sz="2000" dirty="0">
              <a:solidFill>
                <a:schemeClr val="bg1"/>
              </a:solidFill>
            </a:endParaRPr>
          </a:p>
        </p:txBody>
      </p:sp>
      <p:sp>
        <p:nvSpPr>
          <p:cNvPr id="9" name="Title 1"/>
          <p:cNvSpPr>
            <a:spLocks noGrp="1"/>
          </p:cNvSpPr>
          <p:nvPr>
            <p:ph type="title"/>
          </p:nvPr>
        </p:nvSpPr>
        <p:spPr>
          <a:xfrm>
            <a:off x="533400" y="304800"/>
            <a:ext cx="8229600" cy="1143000"/>
          </a:xfrm>
        </p:spPr>
        <p:txBody>
          <a:bodyPr>
            <a:normAutofit fontScale="90000"/>
          </a:bodyPr>
          <a:lstStyle/>
          <a:p>
            <a:r>
              <a:rPr lang="en-US" dirty="0" smtClean="0"/>
              <a:t>Resources – </a:t>
            </a:r>
            <a:r>
              <a:rPr lang="en-US" dirty="0" smtClean="0">
                <a:hlinkClick r:id="rId4"/>
              </a:rPr>
              <a:t>ES&amp;H Section SA Page</a:t>
            </a:r>
            <a:endParaRPr lang="en-US" dirty="0"/>
          </a:p>
        </p:txBody>
      </p:sp>
      <p:sp>
        <p:nvSpPr>
          <p:cNvPr id="10" name="Content Placeholder 2"/>
          <p:cNvSpPr>
            <a:spLocks noGrp="1"/>
          </p:cNvSpPr>
          <p:nvPr>
            <p:ph idx="1"/>
          </p:nvPr>
        </p:nvSpPr>
        <p:spPr>
          <a:xfrm>
            <a:off x="533400" y="1524000"/>
            <a:ext cx="2590800" cy="1523999"/>
          </a:xfrm>
        </p:spPr>
        <p:txBody>
          <a:bodyPr>
            <a:normAutofit fontScale="92500" lnSpcReduction="20000"/>
          </a:bodyPr>
          <a:lstStyle/>
          <a:p>
            <a:r>
              <a:rPr lang="en-US" sz="2400" dirty="0" smtClean="0"/>
              <a:t>The SA webpage links to many helpful SA resources.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06" t="12148" r="3052" b="5144"/>
          <a:stretch/>
        </p:blipFill>
        <p:spPr bwMode="auto">
          <a:xfrm>
            <a:off x="21729" y="152400"/>
            <a:ext cx="910785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660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12500" t="16406" r="13125" b="7031"/>
          <a:stretch>
            <a:fillRect/>
          </a:stretch>
        </p:blipFill>
        <p:spPr bwMode="auto">
          <a:xfrm>
            <a:off x="3200400" y="1447800"/>
            <a:ext cx="5872843" cy="4836459"/>
          </a:xfrm>
          <a:prstGeom prst="rect">
            <a:avLst/>
          </a:prstGeom>
          <a:noFill/>
          <a:ln w="9525">
            <a:noFill/>
            <a:miter lim="800000"/>
            <a:headEnd/>
            <a:tailEnd/>
          </a:ln>
        </p:spPr>
      </p:pic>
      <p:cxnSp>
        <p:nvCxnSpPr>
          <p:cNvPr id="7" name="Straight Arrow Connector 6"/>
          <p:cNvCxnSpPr>
            <a:stCxn id="5" idx="3"/>
          </p:cNvCxnSpPr>
          <p:nvPr/>
        </p:nvCxnSpPr>
        <p:spPr>
          <a:xfrm flipV="1">
            <a:off x="4495800" y="3505200"/>
            <a:ext cx="2819400" cy="355432"/>
          </a:xfrm>
          <a:prstGeom prst="straightConnector1">
            <a:avLst/>
          </a:prstGeom>
          <a:ln w="57150">
            <a:solidFill>
              <a:schemeClr val="accent3"/>
            </a:solidFill>
            <a:tailEnd type="arrow"/>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914400" y="3352800"/>
            <a:ext cx="3581400"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dirty="0" smtClean="0"/>
              <a:t>Send email to suggest a SA product or shopping link that should be added.</a:t>
            </a:r>
            <a:endParaRPr lang="en-US" sz="2000" dirty="0"/>
          </a:p>
        </p:txBody>
      </p:sp>
      <p:sp>
        <p:nvSpPr>
          <p:cNvPr id="9" name="Title 1"/>
          <p:cNvSpPr>
            <a:spLocks noGrp="1"/>
          </p:cNvSpPr>
          <p:nvPr>
            <p:ph type="title"/>
          </p:nvPr>
        </p:nvSpPr>
        <p:spPr>
          <a:xfrm>
            <a:off x="533400" y="304800"/>
            <a:ext cx="8229600" cy="1143000"/>
          </a:xfrm>
        </p:spPr>
        <p:txBody>
          <a:bodyPr>
            <a:normAutofit fontScale="90000"/>
          </a:bodyPr>
          <a:lstStyle/>
          <a:p>
            <a:r>
              <a:rPr lang="en-US" dirty="0" smtClean="0"/>
              <a:t>Resources – </a:t>
            </a:r>
            <a:r>
              <a:rPr lang="en-US" dirty="0" smtClean="0">
                <a:hlinkClick r:id="rId4"/>
              </a:rPr>
              <a:t>ES&amp;H Section SA Page</a:t>
            </a:r>
            <a:endParaRPr lang="en-US" dirty="0"/>
          </a:p>
        </p:txBody>
      </p:sp>
      <p:sp>
        <p:nvSpPr>
          <p:cNvPr id="10" name="Content Placeholder 2"/>
          <p:cNvSpPr>
            <a:spLocks noGrp="1"/>
          </p:cNvSpPr>
          <p:nvPr>
            <p:ph idx="1"/>
          </p:nvPr>
        </p:nvSpPr>
        <p:spPr>
          <a:xfrm>
            <a:off x="533400" y="1524000"/>
            <a:ext cx="2590800" cy="1523999"/>
          </a:xfrm>
        </p:spPr>
        <p:txBody>
          <a:bodyPr>
            <a:normAutofit fontScale="92500" lnSpcReduction="20000"/>
          </a:bodyPr>
          <a:lstStyle/>
          <a:p>
            <a:r>
              <a:rPr lang="en-US" sz="2400" dirty="0" smtClean="0"/>
              <a:t>The SA webpage links to many helpful SA resources.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12500" t="16406" r="13125" b="7031"/>
          <a:stretch>
            <a:fillRect/>
          </a:stretch>
        </p:blipFill>
        <p:spPr bwMode="auto">
          <a:xfrm>
            <a:off x="3200400" y="1447800"/>
            <a:ext cx="5872843" cy="4836459"/>
          </a:xfrm>
          <a:prstGeom prst="rect">
            <a:avLst/>
          </a:prstGeom>
          <a:noFill/>
          <a:ln w="9525">
            <a:noFill/>
            <a:miter lim="800000"/>
            <a:headEnd/>
            <a:tailEnd/>
          </a:ln>
        </p:spPr>
      </p:pic>
      <p:cxnSp>
        <p:nvCxnSpPr>
          <p:cNvPr id="7" name="Straight Arrow Connector 6"/>
          <p:cNvCxnSpPr>
            <a:stCxn id="5" idx="3"/>
          </p:cNvCxnSpPr>
          <p:nvPr/>
        </p:nvCxnSpPr>
        <p:spPr>
          <a:xfrm>
            <a:off x="3733800" y="3805313"/>
            <a:ext cx="609600" cy="576187"/>
          </a:xfrm>
          <a:prstGeom prst="straightConnector1">
            <a:avLst/>
          </a:prstGeom>
          <a:ln w="57150">
            <a:solidFill>
              <a:schemeClr val="accent3"/>
            </a:solidFill>
            <a:tailEnd type="arrow"/>
          </a:ln>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685800" y="3451370"/>
            <a:ext cx="304800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dirty="0" smtClean="0"/>
              <a:t>Learn more about SA by clicking the links.</a:t>
            </a:r>
            <a:endParaRPr lang="en-US" sz="2000" dirty="0"/>
          </a:p>
        </p:txBody>
      </p:sp>
      <p:sp>
        <p:nvSpPr>
          <p:cNvPr id="12" name="Rectangle 11"/>
          <p:cNvSpPr/>
          <p:nvPr/>
        </p:nvSpPr>
        <p:spPr>
          <a:xfrm>
            <a:off x="4343400" y="3810000"/>
            <a:ext cx="4648200" cy="1143000"/>
          </a:xfrm>
          <a:prstGeom prst="rect">
            <a:avLst/>
          </a:prstGeom>
          <a:noFill/>
          <a:ln w="38100">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33400" y="304800"/>
            <a:ext cx="8229600" cy="1143000"/>
          </a:xfrm>
        </p:spPr>
        <p:txBody>
          <a:bodyPr>
            <a:normAutofit fontScale="90000"/>
          </a:bodyPr>
          <a:lstStyle/>
          <a:p>
            <a:r>
              <a:rPr lang="en-US" dirty="0" smtClean="0"/>
              <a:t>Resources – </a:t>
            </a:r>
            <a:r>
              <a:rPr lang="en-US" dirty="0" smtClean="0">
                <a:hlinkClick r:id="rId4"/>
              </a:rPr>
              <a:t>ES&amp;H Section SA Page</a:t>
            </a:r>
            <a:endParaRPr lang="en-US" dirty="0"/>
          </a:p>
        </p:txBody>
      </p:sp>
      <p:sp>
        <p:nvSpPr>
          <p:cNvPr id="11" name="Content Placeholder 2"/>
          <p:cNvSpPr>
            <a:spLocks noGrp="1"/>
          </p:cNvSpPr>
          <p:nvPr>
            <p:ph idx="1"/>
          </p:nvPr>
        </p:nvSpPr>
        <p:spPr>
          <a:xfrm>
            <a:off x="533400" y="1524000"/>
            <a:ext cx="2590800" cy="1523999"/>
          </a:xfrm>
        </p:spPr>
        <p:txBody>
          <a:bodyPr>
            <a:normAutofit fontScale="92500" lnSpcReduction="20000"/>
          </a:bodyPr>
          <a:lstStyle/>
          <a:p>
            <a:r>
              <a:rPr lang="en-US" sz="2400" dirty="0" smtClean="0"/>
              <a:t>The SA webpage links to many helpful SA resources.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12500" t="16406" r="13125" b="7031"/>
          <a:stretch>
            <a:fillRect/>
          </a:stretch>
        </p:blipFill>
        <p:spPr bwMode="auto">
          <a:xfrm>
            <a:off x="3200400" y="1447800"/>
            <a:ext cx="5872843" cy="483645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26010" t="52594" r="13125" b="28105"/>
          <a:stretch>
            <a:fillRect/>
          </a:stretch>
        </p:blipFill>
        <p:spPr bwMode="auto">
          <a:xfrm>
            <a:off x="228600" y="4038600"/>
            <a:ext cx="8915400" cy="2261665"/>
          </a:xfrm>
          <a:prstGeom prst="rect">
            <a:avLst/>
          </a:prstGeom>
          <a:ln>
            <a:solidFill>
              <a:schemeClr val="accent3"/>
            </a:solidFill>
          </a:ln>
          <a:effectLst>
            <a:softEdge rad="112500"/>
          </a:effectLst>
        </p:spPr>
      </p:pic>
      <p:sp>
        <p:nvSpPr>
          <p:cNvPr id="7" name="Title 1"/>
          <p:cNvSpPr>
            <a:spLocks noGrp="1"/>
          </p:cNvSpPr>
          <p:nvPr>
            <p:ph type="title"/>
          </p:nvPr>
        </p:nvSpPr>
        <p:spPr>
          <a:xfrm>
            <a:off x="533400" y="304800"/>
            <a:ext cx="8229600" cy="1143000"/>
          </a:xfrm>
        </p:spPr>
        <p:txBody>
          <a:bodyPr>
            <a:normAutofit fontScale="90000"/>
          </a:bodyPr>
          <a:lstStyle/>
          <a:p>
            <a:r>
              <a:rPr lang="en-US" dirty="0" smtClean="0"/>
              <a:t>Resources – </a:t>
            </a:r>
            <a:r>
              <a:rPr lang="en-US" dirty="0" smtClean="0">
                <a:hlinkClick r:id="rId5"/>
              </a:rPr>
              <a:t>ES&amp;H Section SA Page</a:t>
            </a:r>
            <a:endParaRPr lang="en-US" dirty="0"/>
          </a:p>
        </p:txBody>
      </p:sp>
      <p:sp>
        <p:nvSpPr>
          <p:cNvPr id="11" name="Content Placeholder 2"/>
          <p:cNvSpPr>
            <a:spLocks noGrp="1"/>
          </p:cNvSpPr>
          <p:nvPr>
            <p:ph idx="1"/>
          </p:nvPr>
        </p:nvSpPr>
        <p:spPr>
          <a:xfrm>
            <a:off x="533400" y="1524000"/>
            <a:ext cx="2590800" cy="1523999"/>
          </a:xfrm>
        </p:spPr>
        <p:txBody>
          <a:bodyPr>
            <a:normAutofit fontScale="92500" lnSpcReduction="20000"/>
          </a:bodyPr>
          <a:lstStyle/>
          <a:p>
            <a:r>
              <a:rPr lang="en-US" sz="2400" dirty="0" smtClean="0"/>
              <a:t>The SA webpage links to many helpful SA resources.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12500" t="16406" r="13125" b="7031"/>
          <a:stretch>
            <a:fillRect/>
          </a:stretch>
        </p:blipFill>
        <p:spPr bwMode="auto">
          <a:xfrm>
            <a:off x="3200400" y="1447800"/>
            <a:ext cx="5872843" cy="4836459"/>
          </a:xfrm>
          <a:prstGeom prst="rect">
            <a:avLst/>
          </a:prstGeom>
          <a:noFill/>
          <a:ln w="9525">
            <a:noFill/>
            <a:miter lim="800000"/>
            <a:headEnd/>
            <a:tailEnd/>
          </a:ln>
        </p:spPr>
      </p:pic>
      <p:cxnSp>
        <p:nvCxnSpPr>
          <p:cNvPr id="7" name="Straight Arrow Connector 6"/>
          <p:cNvCxnSpPr>
            <a:stCxn id="5" idx="3"/>
          </p:cNvCxnSpPr>
          <p:nvPr/>
        </p:nvCxnSpPr>
        <p:spPr>
          <a:xfrm>
            <a:off x="3276600" y="4317832"/>
            <a:ext cx="1066800" cy="635168"/>
          </a:xfrm>
          <a:prstGeom prst="straightConnector1">
            <a:avLst/>
          </a:prstGeom>
          <a:ln w="57150">
            <a:solidFill>
              <a:schemeClr val="accent3"/>
            </a:solidFill>
            <a:tailEnd type="arrow"/>
          </a:ln>
        </p:spPr>
        <p:style>
          <a:lnRef idx="2">
            <a:schemeClr val="accent3">
              <a:shade val="50000"/>
            </a:schemeClr>
          </a:lnRef>
          <a:fillRef idx="1">
            <a:schemeClr val="accent3"/>
          </a:fillRef>
          <a:effectRef idx="0">
            <a:schemeClr val="accent3"/>
          </a:effectRef>
          <a:fontRef idx="minor">
            <a:schemeClr val="lt1"/>
          </a:fontRef>
        </p:style>
      </p:cxnSp>
      <p:sp>
        <p:nvSpPr>
          <p:cNvPr id="5" name="TextBox 4"/>
          <p:cNvSpPr txBox="1"/>
          <p:nvPr/>
        </p:nvSpPr>
        <p:spPr>
          <a:xfrm>
            <a:off x="609600" y="3810000"/>
            <a:ext cx="2667000" cy="101566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dirty="0" smtClean="0"/>
              <a:t>Use the links in this section to SHOP for SA products.</a:t>
            </a:r>
            <a:endParaRPr lang="en-US" sz="2000" dirty="0"/>
          </a:p>
        </p:txBody>
      </p:sp>
      <p:sp>
        <p:nvSpPr>
          <p:cNvPr id="12" name="Rectangle 11"/>
          <p:cNvSpPr/>
          <p:nvPr/>
        </p:nvSpPr>
        <p:spPr>
          <a:xfrm>
            <a:off x="4343400" y="4876800"/>
            <a:ext cx="4648200" cy="1371600"/>
          </a:xfrm>
          <a:prstGeom prst="rect">
            <a:avLst/>
          </a:prstGeom>
          <a:noFill/>
          <a:ln w="38100">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33400" y="304800"/>
            <a:ext cx="8229600" cy="1143000"/>
          </a:xfrm>
        </p:spPr>
        <p:txBody>
          <a:bodyPr>
            <a:normAutofit fontScale="90000"/>
          </a:bodyPr>
          <a:lstStyle/>
          <a:p>
            <a:r>
              <a:rPr lang="en-US" dirty="0" smtClean="0"/>
              <a:t>Resources – </a:t>
            </a:r>
            <a:r>
              <a:rPr lang="en-US" dirty="0" smtClean="0">
                <a:hlinkClick r:id="rId4"/>
              </a:rPr>
              <a:t>ES&amp;H Section SA Page</a:t>
            </a:r>
            <a:endParaRPr lang="en-US" dirty="0"/>
          </a:p>
        </p:txBody>
      </p:sp>
      <p:sp>
        <p:nvSpPr>
          <p:cNvPr id="11" name="Content Placeholder 2"/>
          <p:cNvSpPr>
            <a:spLocks noGrp="1"/>
          </p:cNvSpPr>
          <p:nvPr>
            <p:ph idx="1"/>
          </p:nvPr>
        </p:nvSpPr>
        <p:spPr>
          <a:xfrm>
            <a:off x="533400" y="1524000"/>
            <a:ext cx="2590800" cy="1523999"/>
          </a:xfrm>
        </p:spPr>
        <p:txBody>
          <a:bodyPr>
            <a:normAutofit fontScale="92500" lnSpcReduction="20000"/>
          </a:bodyPr>
          <a:lstStyle/>
          <a:p>
            <a:r>
              <a:rPr lang="en-US" sz="2400" dirty="0" smtClean="0"/>
              <a:t>The SA webpage links to many helpful SA resources.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l="12500" t="16406" r="13125" b="7031"/>
          <a:stretch>
            <a:fillRect/>
          </a:stretch>
        </p:blipFill>
        <p:spPr bwMode="auto">
          <a:xfrm>
            <a:off x="3200400" y="1447800"/>
            <a:ext cx="5872843" cy="4836459"/>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26010" t="69482" r="13125" b="7031"/>
          <a:stretch>
            <a:fillRect/>
          </a:stretch>
        </p:blipFill>
        <p:spPr bwMode="auto">
          <a:xfrm>
            <a:off x="380999" y="3733800"/>
            <a:ext cx="8639259" cy="2667000"/>
          </a:xfrm>
          <a:prstGeom prst="rect">
            <a:avLst/>
          </a:prstGeom>
          <a:ln>
            <a:noFill/>
          </a:ln>
          <a:effectLst>
            <a:softEdge rad="112500"/>
          </a:effectLst>
        </p:spPr>
      </p:pic>
      <p:sp>
        <p:nvSpPr>
          <p:cNvPr id="7" name="Title 1"/>
          <p:cNvSpPr>
            <a:spLocks noGrp="1"/>
          </p:cNvSpPr>
          <p:nvPr>
            <p:ph type="title"/>
          </p:nvPr>
        </p:nvSpPr>
        <p:spPr>
          <a:xfrm>
            <a:off x="533400" y="304800"/>
            <a:ext cx="8229600" cy="1143000"/>
          </a:xfrm>
        </p:spPr>
        <p:txBody>
          <a:bodyPr>
            <a:normAutofit fontScale="90000"/>
          </a:bodyPr>
          <a:lstStyle/>
          <a:p>
            <a:r>
              <a:rPr lang="en-US" dirty="0" smtClean="0"/>
              <a:t>Resources – </a:t>
            </a:r>
            <a:r>
              <a:rPr lang="en-US" dirty="0" smtClean="0">
                <a:hlinkClick r:id="rId4"/>
              </a:rPr>
              <a:t>ES&amp;H Section SA Page</a:t>
            </a:r>
            <a:endParaRPr lang="en-US" dirty="0"/>
          </a:p>
        </p:txBody>
      </p:sp>
      <p:sp>
        <p:nvSpPr>
          <p:cNvPr id="10" name="Content Placeholder 2"/>
          <p:cNvSpPr>
            <a:spLocks noGrp="1"/>
          </p:cNvSpPr>
          <p:nvPr>
            <p:ph idx="1"/>
          </p:nvPr>
        </p:nvSpPr>
        <p:spPr>
          <a:xfrm>
            <a:off x="533400" y="1524000"/>
            <a:ext cx="2590800" cy="1523999"/>
          </a:xfrm>
        </p:spPr>
        <p:txBody>
          <a:bodyPr>
            <a:normAutofit fontScale="92500" lnSpcReduction="20000"/>
          </a:bodyPr>
          <a:lstStyle/>
          <a:p>
            <a:r>
              <a:rPr lang="en-US" sz="2400" dirty="0" smtClean="0"/>
              <a:t>The SA webpage links to many helpful SA resources.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SA Issues</a:t>
            </a:r>
            <a:endParaRPr lang="en-US" dirty="0"/>
          </a:p>
        </p:txBody>
      </p:sp>
      <p:sp>
        <p:nvSpPr>
          <p:cNvPr id="3" name="Content Placeholder 2"/>
          <p:cNvSpPr>
            <a:spLocks noGrp="1"/>
          </p:cNvSpPr>
          <p:nvPr>
            <p:ph idx="1"/>
          </p:nvPr>
        </p:nvSpPr>
        <p:spPr>
          <a:xfrm>
            <a:off x="381000" y="1371600"/>
            <a:ext cx="8229600" cy="4922838"/>
          </a:xfrm>
        </p:spPr>
        <p:txBody>
          <a:bodyPr>
            <a:normAutofit/>
          </a:bodyPr>
          <a:lstStyle/>
          <a:p>
            <a:r>
              <a:rPr lang="en-US" dirty="0" smtClean="0"/>
              <a:t>Tracking </a:t>
            </a:r>
          </a:p>
          <a:p>
            <a:pPr lvl="1"/>
            <a:r>
              <a:rPr lang="en-US" dirty="0" smtClean="0"/>
              <a:t>PPTRS (Pollution Prevention Tracking &amp; Reporting System)</a:t>
            </a:r>
          </a:p>
          <a:p>
            <a:pPr lvl="2"/>
            <a:r>
              <a:rPr lang="en-US" dirty="0" smtClean="0"/>
              <a:t>DOE requires reporting on 16 categories (likely to increase)</a:t>
            </a:r>
          </a:p>
          <a:p>
            <a:pPr lvl="2"/>
            <a:r>
              <a:rPr lang="en-US" dirty="0" smtClean="0"/>
              <a:t>USDA requires reporting on ALL biobased categories</a:t>
            </a:r>
          </a:p>
          <a:p>
            <a:pPr lvl="2"/>
            <a:r>
              <a:rPr lang="en-US" dirty="0" smtClean="0"/>
              <a:t>Fermilab’s Oracle procurement program requires major modifications to track these purchases</a:t>
            </a:r>
          </a:p>
          <a:p>
            <a:pPr lvl="3"/>
            <a:r>
              <a:rPr lang="en-US" dirty="0" smtClean="0"/>
              <a:t>No computing support currently available, although there is a proposal for a new procurement program</a:t>
            </a:r>
          </a:p>
          <a:p>
            <a:pPr lvl="2"/>
            <a:r>
              <a:rPr lang="en-US" dirty="0" smtClean="0"/>
              <a:t>Currently purchases are tracked “by hand” by the groups that purchase most frequently – began FY11</a:t>
            </a:r>
          </a:p>
          <a:p>
            <a:r>
              <a:rPr lang="en-US" dirty="0" err="1" smtClean="0"/>
              <a:t>ProCard</a:t>
            </a:r>
            <a:r>
              <a:rPr lang="en-US" dirty="0" smtClean="0"/>
              <a:t> Purchases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Why Buy SA?</a:t>
            </a:r>
            <a:endParaRPr lang="en-US" dirty="0"/>
          </a:p>
        </p:txBody>
      </p:sp>
      <p:sp>
        <p:nvSpPr>
          <p:cNvPr id="3" name="Content Placeholder 2"/>
          <p:cNvSpPr>
            <a:spLocks noGrp="1"/>
          </p:cNvSpPr>
          <p:nvPr>
            <p:ph idx="1"/>
          </p:nvPr>
        </p:nvSpPr>
        <p:spPr>
          <a:xfrm>
            <a:off x="304800" y="1447800"/>
            <a:ext cx="8305800" cy="5410200"/>
          </a:xfrm>
        </p:spPr>
        <p:txBody>
          <a:bodyPr>
            <a:normAutofit/>
          </a:bodyPr>
          <a:lstStyle/>
          <a:p>
            <a:pPr>
              <a:defRPr/>
            </a:pPr>
            <a:r>
              <a:rPr lang="en-US" sz="2800" dirty="0" smtClean="0"/>
              <a:t>The Federal Government purchases more than $200 billion worth of products and services each year.</a:t>
            </a:r>
          </a:p>
          <a:p>
            <a:pPr>
              <a:defRPr/>
            </a:pPr>
            <a:r>
              <a:rPr lang="en-US" sz="2800" dirty="0" smtClean="0"/>
              <a:t>Purchasing environmentally preferable products or services will do one or more of the following:</a:t>
            </a:r>
          </a:p>
          <a:p>
            <a:pPr lvl="1">
              <a:defRPr/>
            </a:pPr>
            <a:r>
              <a:rPr lang="en-US" sz="1800" dirty="0" smtClean="0"/>
              <a:t>Minimize the consumption of resources, energy and water</a:t>
            </a:r>
          </a:p>
          <a:p>
            <a:pPr lvl="1">
              <a:spcAft>
                <a:spcPct val="40000"/>
              </a:spcAft>
              <a:defRPr/>
            </a:pPr>
            <a:r>
              <a:rPr lang="en-US" sz="1800" dirty="0" smtClean="0"/>
              <a:t>Prevent the creation of solid waste, air pollution or water pollution</a:t>
            </a:r>
          </a:p>
          <a:p>
            <a:pPr lvl="1">
              <a:spcAft>
                <a:spcPct val="25000"/>
              </a:spcAft>
              <a:defRPr/>
            </a:pPr>
            <a:r>
              <a:rPr lang="en-US" sz="1800" dirty="0" smtClean="0"/>
              <a:t>Minimize or eliminate the use of materials or processes which compromise the environment (global warming, ozone depletion and acid rain)</a:t>
            </a:r>
          </a:p>
          <a:p>
            <a:pPr lvl="1">
              <a:spcAft>
                <a:spcPct val="25000"/>
              </a:spcAft>
              <a:defRPr/>
            </a:pPr>
            <a:r>
              <a:rPr lang="en-US" sz="1800" dirty="0" smtClean="0"/>
              <a:t>Promote the use of non-toxic substances and avoid toxic materials or processes</a:t>
            </a:r>
          </a:p>
          <a:p>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normAutofit/>
          </a:bodyPr>
          <a:lstStyle/>
          <a:p>
            <a:r>
              <a:rPr lang="en-US" dirty="0" smtClean="0"/>
              <a:t>SA’s future</a:t>
            </a:r>
            <a:endParaRPr lang="en-US" dirty="0"/>
          </a:p>
        </p:txBody>
      </p:sp>
      <p:sp>
        <p:nvSpPr>
          <p:cNvPr id="3" name="Content Placeholder 2"/>
          <p:cNvSpPr>
            <a:spLocks noGrp="1"/>
          </p:cNvSpPr>
          <p:nvPr>
            <p:ph idx="1"/>
          </p:nvPr>
        </p:nvSpPr>
        <p:spPr>
          <a:xfrm>
            <a:off x="457200" y="1524000"/>
            <a:ext cx="8077200" cy="4876800"/>
          </a:xfrm>
        </p:spPr>
        <p:txBody>
          <a:bodyPr>
            <a:normAutofit/>
          </a:bodyPr>
          <a:lstStyle/>
          <a:p>
            <a:r>
              <a:rPr lang="en-US" sz="2800" dirty="0" smtClean="0"/>
              <a:t>Fermilab plans to track all purchases </a:t>
            </a:r>
          </a:p>
          <a:p>
            <a:pPr lvl="1"/>
            <a:r>
              <a:rPr lang="en-US" sz="2400" dirty="0" smtClean="0"/>
              <a:t>Including exceptions to SA</a:t>
            </a:r>
          </a:p>
          <a:p>
            <a:pPr lvl="2">
              <a:buFont typeface="Wingdings" pitchFamily="2" charset="2"/>
              <a:buChar char="q"/>
            </a:pPr>
            <a:r>
              <a:rPr lang="en-US" sz="2400" dirty="0" smtClean="0"/>
              <a:t>Not cost effective</a:t>
            </a:r>
          </a:p>
          <a:p>
            <a:pPr lvl="2">
              <a:buFont typeface="Wingdings" pitchFamily="2" charset="2"/>
              <a:buChar char="q"/>
            </a:pPr>
            <a:r>
              <a:rPr lang="en-US" sz="2400" dirty="0" smtClean="0"/>
              <a:t>Not available in time</a:t>
            </a:r>
          </a:p>
          <a:p>
            <a:pPr lvl="2">
              <a:buFont typeface="Wingdings" pitchFamily="2" charset="2"/>
              <a:buChar char="q"/>
            </a:pPr>
            <a:r>
              <a:rPr lang="en-US" sz="2400" dirty="0" smtClean="0"/>
              <a:t>Does not meet performance requirements</a:t>
            </a:r>
          </a:p>
          <a:p>
            <a:r>
              <a:rPr lang="en-US" sz="2800" dirty="0" smtClean="0"/>
              <a:t>The SA webpage will grow as needed </a:t>
            </a:r>
          </a:p>
          <a:p>
            <a:r>
              <a:rPr lang="en-US" sz="2800" dirty="0" smtClean="0"/>
              <a:t>New employees will be trained</a:t>
            </a:r>
          </a:p>
          <a:p>
            <a:r>
              <a:rPr lang="en-US" sz="2800" dirty="0" smtClean="0"/>
              <a:t>Accounting for GHG emissions of vendors/suppliers</a:t>
            </a:r>
          </a:p>
          <a:p>
            <a:pPr marL="365760" lvl="1" indent="0">
              <a:buNone/>
            </a:pPr>
            <a:endParaRPr lang="en-US" sz="2400" dirty="0"/>
          </a:p>
        </p:txBody>
      </p:sp>
    </p:spTree>
    <p:extLst>
      <p:ext uri="{BB962C8B-B14F-4D97-AF65-F5344CB8AC3E}">
        <p14:creationId xmlns:p14="http://schemas.microsoft.com/office/powerpoint/2010/main" val="364437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4162"/>
            <a:ext cx="8382000" cy="4922838"/>
          </a:xfrm>
        </p:spPr>
        <p:txBody>
          <a:bodyPr>
            <a:noAutofit/>
          </a:bodyPr>
          <a:lstStyle/>
          <a:p>
            <a:r>
              <a:rPr lang="en-US" sz="2800" dirty="0" smtClean="0"/>
              <a:t>Recycled aluminum cans require 95% less energy to manufacture.</a:t>
            </a:r>
          </a:p>
          <a:p>
            <a:r>
              <a:rPr lang="en-US" sz="2800" dirty="0" smtClean="0"/>
              <a:t>Using 1 ton of recycled paper saves 20 trees and 7,000 gallons of water.</a:t>
            </a:r>
          </a:p>
          <a:p>
            <a:r>
              <a:rPr lang="en-US" sz="2800" dirty="0" smtClean="0"/>
              <a:t>100 Energy Star computers and monitors can save $10,000 in energy costs over 5 years.</a:t>
            </a:r>
          </a:p>
          <a:p>
            <a:r>
              <a:rPr lang="en-US" sz="2800" dirty="0" smtClean="0"/>
              <a:t>Correlation between improved health and working environment when using certain SA products.</a:t>
            </a:r>
            <a:endParaRPr lang="en-US" sz="2800" dirty="0"/>
          </a:p>
        </p:txBody>
      </p:sp>
      <p:sp>
        <p:nvSpPr>
          <p:cNvPr id="2" name="Title 1"/>
          <p:cNvSpPr>
            <a:spLocks noGrp="1"/>
          </p:cNvSpPr>
          <p:nvPr>
            <p:ph type="title"/>
          </p:nvPr>
        </p:nvSpPr>
        <p:spPr>
          <a:xfrm>
            <a:off x="1043490" y="304800"/>
            <a:ext cx="7024744" cy="1143000"/>
          </a:xfrm>
        </p:spPr>
        <p:txBody>
          <a:bodyPr>
            <a:normAutofit/>
          </a:bodyPr>
          <a:lstStyle/>
          <a:p>
            <a:r>
              <a:rPr lang="en-US" dirty="0" smtClean="0"/>
              <a:t>Why Use SA?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Requirements</a:t>
            </a:r>
            <a:endParaRPr lang="en-US" dirty="0"/>
          </a:p>
        </p:txBody>
      </p:sp>
      <p:sp>
        <p:nvSpPr>
          <p:cNvPr id="3" name="Content Placeholder 2"/>
          <p:cNvSpPr>
            <a:spLocks noGrp="1"/>
          </p:cNvSpPr>
          <p:nvPr>
            <p:ph idx="1"/>
          </p:nvPr>
        </p:nvSpPr>
        <p:spPr>
          <a:xfrm>
            <a:off x="533400" y="1596423"/>
            <a:ext cx="7287409" cy="3889977"/>
          </a:xfrm>
        </p:spPr>
        <p:txBody>
          <a:bodyPr>
            <a:normAutofit/>
          </a:bodyPr>
          <a:lstStyle/>
          <a:p>
            <a:r>
              <a:rPr lang="en-US" sz="3200" dirty="0" smtClean="0">
                <a:hlinkClick r:id="rId3"/>
              </a:rPr>
              <a:t>E.O. 13514</a:t>
            </a:r>
            <a:endParaRPr lang="en-US" sz="3200" dirty="0" smtClean="0"/>
          </a:p>
          <a:p>
            <a:pPr lvl="1"/>
            <a:r>
              <a:rPr lang="en-US" sz="2800" i="1" dirty="0" smtClean="0"/>
              <a:t>Federal Leadership in Environmental, Energy, and Economic Performance</a:t>
            </a:r>
            <a:endParaRPr lang="en-US" sz="2800" dirty="0" smtClean="0"/>
          </a:p>
          <a:p>
            <a:pPr marL="68580" indent="0">
              <a:buNone/>
            </a:pP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Contract Requirements</a:t>
            </a:r>
            <a:endParaRPr lang="en-US" dirty="0"/>
          </a:p>
        </p:txBody>
      </p:sp>
      <p:sp>
        <p:nvSpPr>
          <p:cNvPr id="3" name="Content Placeholder 2"/>
          <p:cNvSpPr>
            <a:spLocks noGrp="1"/>
          </p:cNvSpPr>
          <p:nvPr>
            <p:ph idx="1"/>
          </p:nvPr>
        </p:nvSpPr>
        <p:spPr>
          <a:xfrm>
            <a:off x="533400" y="1524000"/>
            <a:ext cx="8001000" cy="4953000"/>
          </a:xfrm>
        </p:spPr>
        <p:txBody>
          <a:bodyPr>
            <a:normAutofit fontScale="85000" lnSpcReduction="10000"/>
          </a:bodyPr>
          <a:lstStyle/>
          <a:p>
            <a:r>
              <a:rPr lang="en-US" sz="3200" dirty="0" smtClean="0"/>
              <a:t>E.O. 13514 requires Federal facilities to </a:t>
            </a:r>
          </a:p>
          <a:p>
            <a:pPr lvl="1"/>
            <a:r>
              <a:rPr lang="en-US" sz="3000" dirty="0"/>
              <a:t>Ensure 95% of new </a:t>
            </a:r>
            <a:r>
              <a:rPr lang="en-US" sz="3000" i="1" dirty="0"/>
              <a:t>contract actions</a:t>
            </a:r>
            <a:r>
              <a:rPr lang="en-US" sz="3000" dirty="0"/>
              <a:t>, task orders, and delivery orders for products and services (excluding weapon systems) are energy efficient (ENERGY STAR® or FEMP-designated), water efficient, bio-based, environmentally preferable (Electronic Product Environmental Assessment Tool (EPEAT) certified), non-ozone depleting, contain recycled content, or are non-toxic or less-toxic alternatives where such products and services meet agency performance requirements.</a:t>
            </a:r>
          </a:p>
          <a:p>
            <a:endParaRPr lang="en-US" sz="3200" dirty="0" smtClean="0"/>
          </a:p>
          <a:p>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FESHM 5011</a:t>
            </a:r>
            <a:endParaRPr lang="en-US" dirty="0"/>
          </a:p>
        </p:txBody>
      </p:sp>
      <p:sp>
        <p:nvSpPr>
          <p:cNvPr id="3" name="Content Placeholder 2"/>
          <p:cNvSpPr>
            <a:spLocks noGrp="1"/>
          </p:cNvSpPr>
          <p:nvPr>
            <p:ph idx="1"/>
          </p:nvPr>
        </p:nvSpPr>
        <p:spPr>
          <a:xfrm>
            <a:off x="1043492" y="2323652"/>
            <a:ext cx="6777317" cy="4077148"/>
          </a:xfrm>
        </p:spPr>
        <p:txBody>
          <a:bodyPr>
            <a:normAutofit/>
          </a:bodyPr>
          <a:lstStyle/>
          <a:p>
            <a:r>
              <a:rPr lang="en-US" dirty="0" smtClean="0"/>
              <a:t>Fermilab’s Sustainable Acquisition Program</a:t>
            </a:r>
          </a:p>
          <a:p>
            <a:pPr lvl="1"/>
            <a:r>
              <a:rPr lang="en-US" dirty="0"/>
              <a:t>This chapter provides information and resources for employees to specify SA products and services in Fermilab contracts. In addition, the chapter describes how all purchases, even those outside of contracts, shall show preference to SA items if there is a SA item that meets the requirements of the purchaser. </a:t>
            </a:r>
          </a:p>
        </p:txBody>
      </p:sp>
    </p:spTree>
    <p:extLst>
      <p:ext uri="{BB962C8B-B14F-4D97-AF65-F5344CB8AC3E}">
        <p14:creationId xmlns:p14="http://schemas.microsoft.com/office/powerpoint/2010/main" val="229038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304800"/>
            <a:ext cx="7024744" cy="1143000"/>
          </a:xfrm>
        </p:spPr>
        <p:txBody>
          <a:bodyPr/>
          <a:lstStyle/>
          <a:p>
            <a:r>
              <a:rPr lang="en-US" dirty="0" smtClean="0"/>
              <a:t>Responsibilities</a:t>
            </a:r>
            <a:endParaRPr lang="en-US" dirty="0"/>
          </a:p>
        </p:txBody>
      </p:sp>
      <p:sp>
        <p:nvSpPr>
          <p:cNvPr id="3" name="Content Placeholder 2"/>
          <p:cNvSpPr>
            <a:spLocks noGrp="1"/>
          </p:cNvSpPr>
          <p:nvPr>
            <p:ph idx="1"/>
          </p:nvPr>
        </p:nvSpPr>
        <p:spPr>
          <a:xfrm>
            <a:off x="457200" y="1600200"/>
            <a:ext cx="8153400" cy="5075238"/>
          </a:xfrm>
        </p:spPr>
        <p:txBody>
          <a:bodyPr>
            <a:normAutofit/>
          </a:bodyPr>
          <a:lstStyle/>
          <a:p>
            <a:r>
              <a:rPr lang="en-US" dirty="0" smtClean="0"/>
              <a:t>Fermilab’s Business Services Procurement Group: </a:t>
            </a:r>
          </a:p>
          <a:p>
            <a:pPr lvl="1"/>
            <a:r>
              <a:rPr lang="en-US" dirty="0" smtClean="0"/>
              <a:t>Continue existing and forge new relationships with vendors that provide SA products and services.  </a:t>
            </a:r>
          </a:p>
          <a:p>
            <a:r>
              <a:rPr lang="en-US" dirty="0" smtClean="0"/>
              <a:t>Construction Coordinators/Task Managers/Service Coordinators:</a:t>
            </a:r>
          </a:p>
          <a:p>
            <a:pPr lvl="1"/>
            <a:r>
              <a:rPr lang="en-US" dirty="0" smtClean="0"/>
              <a:t>Ensure that the specifications of the contract are carried out by the subcontractor (i.e. ensure that specified SA items are used).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7095</TotalTime>
  <Words>3884</Words>
  <Application>Microsoft Office PowerPoint</Application>
  <PresentationFormat>On-screen Show (4:3)</PresentationFormat>
  <Paragraphs>422</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Austin</vt:lpstr>
      <vt:lpstr>Sustainable Acquisition</vt:lpstr>
      <vt:lpstr>Outline</vt:lpstr>
      <vt:lpstr>What is SA?</vt:lpstr>
      <vt:lpstr>Why Buy SA?</vt:lpstr>
      <vt:lpstr>Why Use SA?</vt:lpstr>
      <vt:lpstr>Requirements</vt:lpstr>
      <vt:lpstr>Contract Requirements</vt:lpstr>
      <vt:lpstr>FESHM 5011</vt:lpstr>
      <vt:lpstr>Responsibilities</vt:lpstr>
      <vt:lpstr>Responsibilities - Continued</vt:lpstr>
      <vt:lpstr>Types of Products Available</vt:lpstr>
      <vt:lpstr>Biobased Products</vt:lpstr>
      <vt:lpstr>Biobased Products</vt:lpstr>
      <vt:lpstr>Biobased Products - Examples</vt:lpstr>
      <vt:lpstr>PowerPoint Presentation</vt:lpstr>
      <vt:lpstr>Recycled Content Products</vt:lpstr>
      <vt:lpstr>Recycled Content Products</vt:lpstr>
      <vt:lpstr>Alternative Fuels/Vehicles</vt:lpstr>
      <vt:lpstr>Alternative Fuels/Vehicles</vt:lpstr>
      <vt:lpstr>Energy-Efficient Products</vt:lpstr>
      <vt:lpstr>Energy-Efficient Products</vt:lpstr>
      <vt:lpstr>Water-Efficient Products</vt:lpstr>
      <vt:lpstr>Non-Ozone Depleting Products </vt:lpstr>
      <vt:lpstr>Non-Ozone Depleting Substances</vt:lpstr>
      <vt:lpstr>PowerPoint Presentation</vt:lpstr>
      <vt:lpstr>Use Life Cycle Analyses When selecting Green Products by Considering:</vt:lpstr>
      <vt:lpstr>Exceptions</vt:lpstr>
      <vt:lpstr>Resources – ES&amp;H Section SA Page</vt:lpstr>
      <vt:lpstr>Resources – ES&amp;H Section SA Page</vt:lpstr>
      <vt:lpstr>Resources – ES&amp;H Section SA Page</vt:lpstr>
      <vt:lpstr>PowerPoint Presentation</vt:lpstr>
      <vt:lpstr>Resources – ES&amp;H Section SA Page</vt:lpstr>
      <vt:lpstr>PowerPoint Presentation</vt:lpstr>
      <vt:lpstr>Resources – ES&amp;H Section SA Page</vt:lpstr>
      <vt:lpstr>Resources – ES&amp;H Section SA Page</vt:lpstr>
      <vt:lpstr>Resources – ES&amp;H Section SA Page</vt:lpstr>
      <vt:lpstr>Resources – ES&amp;H Section SA Page</vt:lpstr>
      <vt:lpstr>Resources – ES&amp;H Section SA Page</vt:lpstr>
      <vt:lpstr>SA Issues</vt:lpstr>
      <vt:lpstr>SA’s future</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Environmentally Preferable Products</dc:title>
  <dc:creator>asands</dc:creator>
  <cp:lastModifiedBy>tamber</cp:lastModifiedBy>
  <cp:revision>338</cp:revision>
  <cp:lastPrinted>2011-03-15T20:09:20Z</cp:lastPrinted>
  <dcterms:created xsi:type="dcterms:W3CDTF">2010-05-11T16:01:08Z</dcterms:created>
  <dcterms:modified xsi:type="dcterms:W3CDTF">2011-03-21T21:57:40Z</dcterms:modified>
</cp:coreProperties>
</file>